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5"/>
  </p:notesMasterIdLst>
  <p:handoutMasterIdLst>
    <p:handoutMasterId r:id="rId106"/>
  </p:handoutMasterIdLst>
  <p:sldIdLst>
    <p:sldId id="256" r:id="rId2"/>
    <p:sldId id="529" r:id="rId3"/>
    <p:sldId id="530" r:id="rId4"/>
    <p:sldId id="512" r:id="rId5"/>
    <p:sldId id="475" r:id="rId6"/>
    <p:sldId id="474" r:id="rId7"/>
    <p:sldId id="272" r:id="rId8"/>
    <p:sldId id="481" r:id="rId9"/>
    <p:sldId id="314" r:id="rId10"/>
    <p:sldId id="499" r:id="rId11"/>
    <p:sldId id="500" r:id="rId12"/>
    <p:sldId id="315" r:id="rId13"/>
    <p:sldId id="319" r:id="rId14"/>
    <p:sldId id="320" r:id="rId15"/>
    <p:sldId id="321" r:id="rId16"/>
    <p:sldId id="316" r:id="rId17"/>
    <p:sldId id="322" r:id="rId18"/>
    <p:sldId id="334" r:id="rId19"/>
    <p:sldId id="335" r:id="rId20"/>
    <p:sldId id="336" r:id="rId21"/>
    <p:sldId id="337" r:id="rId22"/>
    <p:sldId id="338" r:id="rId23"/>
    <p:sldId id="339" r:id="rId24"/>
    <p:sldId id="328" r:id="rId25"/>
    <p:sldId id="343" r:id="rId26"/>
    <p:sldId id="419" r:id="rId27"/>
    <p:sldId id="483" r:id="rId28"/>
    <p:sldId id="484" r:id="rId29"/>
    <p:sldId id="453" r:id="rId30"/>
    <p:sldId id="454" r:id="rId31"/>
    <p:sldId id="344" r:id="rId32"/>
    <p:sldId id="313" r:id="rId33"/>
    <p:sldId id="273" r:id="rId34"/>
    <p:sldId id="418" r:id="rId35"/>
    <p:sldId id="434" r:id="rId36"/>
    <p:sldId id="300" r:id="rId37"/>
    <p:sldId id="274" r:id="rId38"/>
    <p:sldId id="275" r:id="rId39"/>
    <p:sldId id="276" r:id="rId40"/>
    <p:sldId id="277" r:id="rId41"/>
    <p:sldId id="283" r:id="rId42"/>
    <p:sldId id="278" r:id="rId43"/>
    <p:sldId id="387" r:id="rId44"/>
    <p:sldId id="298" r:id="rId45"/>
    <p:sldId id="271" r:id="rId46"/>
    <p:sldId id="364" r:id="rId47"/>
    <p:sldId id="365" r:id="rId48"/>
    <p:sldId id="379" r:id="rId49"/>
    <p:sldId id="372" r:id="rId50"/>
    <p:sldId id="291" r:id="rId51"/>
    <p:sldId id="388" r:id="rId52"/>
    <p:sldId id="297" r:id="rId53"/>
    <p:sldId id="299" r:id="rId54"/>
    <p:sldId id="459" r:id="rId55"/>
    <p:sldId id="487" r:id="rId56"/>
    <p:sldId id="486" r:id="rId57"/>
    <p:sldId id="296" r:id="rId58"/>
    <p:sldId id="369" r:id="rId59"/>
    <p:sldId id="380" r:id="rId60"/>
    <p:sldId id="292" r:id="rId61"/>
    <p:sldId id="471" r:id="rId62"/>
    <p:sldId id="370" r:id="rId63"/>
    <p:sldId id="381" r:id="rId64"/>
    <p:sldId id="293" r:id="rId65"/>
    <p:sldId id="294" r:id="rId66"/>
    <p:sldId id="295" r:id="rId67"/>
    <p:sldId id="462" r:id="rId68"/>
    <p:sldId id="472" r:id="rId69"/>
    <p:sldId id="371" r:id="rId70"/>
    <p:sldId id="382" r:id="rId71"/>
    <p:sldId id="301" r:id="rId72"/>
    <p:sldId id="302" r:id="rId73"/>
    <p:sldId id="473" r:id="rId74"/>
    <p:sldId id="349" r:id="rId75"/>
    <p:sldId id="353" r:id="rId76"/>
    <p:sldId id="354" r:id="rId77"/>
    <p:sldId id="350" r:id="rId78"/>
    <p:sldId id="351" r:id="rId79"/>
    <p:sldId id="488" r:id="rId80"/>
    <p:sldId id="331" r:id="rId81"/>
    <p:sldId id="333" r:id="rId82"/>
    <p:sldId id="363" r:id="rId83"/>
    <p:sldId id="408" r:id="rId84"/>
    <p:sldId id="329" r:id="rId85"/>
    <p:sldId id="330" r:id="rId86"/>
    <p:sldId id="405" r:id="rId87"/>
    <p:sldId id="384" r:id="rId88"/>
    <p:sldId id="400" r:id="rId89"/>
    <p:sldId id="399" r:id="rId90"/>
    <p:sldId id="401" r:id="rId91"/>
    <p:sldId id="428" r:id="rId92"/>
    <p:sldId id="515" r:id="rId93"/>
    <p:sldId id="523" r:id="rId94"/>
    <p:sldId id="528" r:id="rId95"/>
    <p:sldId id="532" r:id="rId96"/>
    <p:sldId id="359" r:id="rId97"/>
    <p:sldId id="493" r:id="rId98"/>
    <p:sldId id="513" r:id="rId99"/>
    <p:sldId id="361" r:id="rId100"/>
    <p:sldId id="531" r:id="rId101"/>
    <p:sldId id="480" r:id="rId102"/>
    <p:sldId id="285" r:id="rId103"/>
    <p:sldId id="514" r:id="rId104"/>
  </p:sldIdLst>
  <p:sldSz cx="12192000" cy="6858000"/>
  <p:notesSz cx="7172325" cy="93853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EF9E9C8-D7E0-4736-AF41-41FBAFE93DEB}">
          <p14:sldIdLst>
            <p14:sldId id="256"/>
            <p14:sldId id="529"/>
            <p14:sldId id="530"/>
            <p14:sldId id="512"/>
            <p14:sldId id="475"/>
            <p14:sldId id="474"/>
            <p14:sldId id="272"/>
            <p14:sldId id="481"/>
            <p14:sldId id="314"/>
            <p14:sldId id="499"/>
            <p14:sldId id="500"/>
            <p14:sldId id="315"/>
            <p14:sldId id="319"/>
            <p14:sldId id="320"/>
            <p14:sldId id="321"/>
            <p14:sldId id="316"/>
            <p14:sldId id="322"/>
            <p14:sldId id="334"/>
            <p14:sldId id="335"/>
            <p14:sldId id="336"/>
            <p14:sldId id="337"/>
            <p14:sldId id="338"/>
            <p14:sldId id="339"/>
            <p14:sldId id="328"/>
            <p14:sldId id="343"/>
            <p14:sldId id="419"/>
            <p14:sldId id="483"/>
            <p14:sldId id="484"/>
            <p14:sldId id="453"/>
            <p14:sldId id="454"/>
            <p14:sldId id="344"/>
            <p14:sldId id="313"/>
            <p14:sldId id="273"/>
            <p14:sldId id="418"/>
            <p14:sldId id="434"/>
            <p14:sldId id="300"/>
            <p14:sldId id="274"/>
            <p14:sldId id="275"/>
            <p14:sldId id="276"/>
            <p14:sldId id="277"/>
            <p14:sldId id="283"/>
            <p14:sldId id="278"/>
            <p14:sldId id="387"/>
            <p14:sldId id="298"/>
            <p14:sldId id="271"/>
            <p14:sldId id="364"/>
            <p14:sldId id="365"/>
            <p14:sldId id="379"/>
            <p14:sldId id="372"/>
            <p14:sldId id="291"/>
            <p14:sldId id="388"/>
            <p14:sldId id="297"/>
            <p14:sldId id="299"/>
            <p14:sldId id="459"/>
            <p14:sldId id="487"/>
            <p14:sldId id="486"/>
            <p14:sldId id="296"/>
            <p14:sldId id="369"/>
            <p14:sldId id="380"/>
            <p14:sldId id="292"/>
            <p14:sldId id="471"/>
            <p14:sldId id="370"/>
            <p14:sldId id="381"/>
            <p14:sldId id="293"/>
            <p14:sldId id="294"/>
            <p14:sldId id="295"/>
            <p14:sldId id="462"/>
            <p14:sldId id="472"/>
            <p14:sldId id="371"/>
            <p14:sldId id="382"/>
            <p14:sldId id="301"/>
            <p14:sldId id="302"/>
            <p14:sldId id="473"/>
            <p14:sldId id="349"/>
            <p14:sldId id="353"/>
            <p14:sldId id="354"/>
            <p14:sldId id="350"/>
            <p14:sldId id="351"/>
            <p14:sldId id="488"/>
            <p14:sldId id="331"/>
            <p14:sldId id="333"/>
            <p14:sldId id="363"/>
            <p14:sldId id="408"/>
            <p14:sldId id="329"/>
            <p14:sldId id="330"/>
            <p14:sldId id="405"/>
            <p14:sldId id="384"/>
            <p14:sldId id="400"/>
            <p14:sldId id="399"/>
            <p14:sldId id="401"/>
            <p14:sldId id="428"/>
            <p14:sldId id="515"/>
            <p14:sldId id="523"/>
            <p14:sldId id="528"/>
            <p14:sldId id="532"/>
            <p14:sldId id="359"/>
            <p14:sldId id="493"/>
            <p14:sldId id="513"/>
            <p14:sldId id="361"/>
            <p14:sldId id="531"/>
            <p14:sldId id="480"/>
            <p14:sldId id="285"/>
            <p14:sldId id="51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85" autoAdjust="0"/>
    <p:restoredTop sz="95275" autoAdjust="0"/>
  </p:normalViewPr>
  <p:slideViewPr>
    <p:cSldViewPr snapToGrid="0">
      <p:cViewPr varScale="1">
        <p:scale>
          <a:sx n="75" d="100"/>
          <a:sy n="75" d="100"/>
        </p:scale>
        <p:origin x="523" y="31"/>
      </p:cViewPr>
      <p:guideLst/>
    </p:cSldViewPr>
  </p:slideViewPr>
  <p:notesTextViewPr>
    <p:cViewPr>
      <p:scale>
        <a:sx n="3" d="2"/>
        <a:sy n="3" d="2"/>
      </p:scale>
      <p:origin x="0" y="0"/>
    </p:cViewPr>
  </p:notesTextViewPr>
  <p:sorterViewPr>
    <p:cViewPr varScale="1">
      <p:scale>
        <a:sx n="1" d="1"/>
        <a:sy n="1" d="1"/>
      </p:scale>
      <p:origin x="0" y="-32213"/>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08325" cy="469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062413" y="0"/>
            <a:ext cx="3108325" cy="469900"/>
          </a:xfrm>
          <a:prstGeom prst="rect">
            <a:avLst/>
          </a:prstGeom>
        </p:spPr>
        <p:txBody>
          <a:bodyPr vert="horz" lIns="91440" tIns="45720" rIns="91440" bIns="45720" rtlCol="0"/>
          <a:lstStyle>
            <a:lvl1pPr algn="r">
              <a:defRPr sz="1200"/>
            </a:lvl1pPr>
          </a:lstStyle>
          <a:p>
            <a:fld id="{40E6BA15-E163-4423-8402-457AB5128923}" type="datetimeFigureOut">
              <a:rPr lang="en-US" smtClean="0"/>
              <a:t>9/10/2020</a:t>
            </a:fld>
            <a:endParaRPr lang="en-US"/>
          </a:p>
        </p:txBody>
      </p:sp>
      <p:sp>
        <p:nvSpPr>
          <p:cNvPr id="4" name="Footer Placeholder 3"/>
          <p:cNvSpPr>
            <a:spLocks noGrp="1"/>
          </p:cNvSpPr>
          <p:nvPr>
            <p:ph type="ftr" sz="quarter" idx="2"/>
          </p:nvPr>
        </p:nvSpPr>
        <p:spPr>
          <a:xfrm>
            <a:off x="0" y="8915400"/>
            <a:ext cx="3108325" cy="469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062413" y="8915400"/>
            <a:ext cx="3108325" cy="469900"/>
          </a:xfrm>
          <a:prstGeom prst="rect">
            <a:avLst/>
          </a:prstGeom>
        </p:spPr>
        <p:txBody>
          <a:bodyPr vert="horz" lIns="91440" tIns="45720" rIns="91440" bIns="45720" rtlCol="0" anchor="b"/>
          <a:lstStyle>
            <a:lvl1pPr algn="r">
              <a:defRPr sz="1200"/>
            </a:lvl1pPr>
          </a:lstStyle>
          <a:p>
            <a:fld id="{7C85E440-3C21-4465-A763-BB191D56D57D}" type="slidenum">
              <a:rPr lang="en-US" smtClean="0"/>
              <a:t>‹#›</a:t>
            </a:fld>
            <a:endParaRPr lang="en-US"/>
          </a:p>
        </p:txBody>
      </p:sp>
    </p:spTree>
    <p:extLst>
      <p:ext uri="{BB962C8B-B14F-4D97-AF65-F5344CB8AC3E}">
        <p14:creationId xmlns:p14="http://schemas.microsoft.com/office/powerpoint/2010/main" val="14605298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08008" cy="470895"/>
          </a:xfrm>
          <a:prstGeom prst="rect">
            <a:avLst/>
          </a:prstGeom>
        </p:spPr>
        <p:txBody>
          <a:bodyPr vert="horz" lIns="94613" tIns="47306" rIns="94613" bIns="47306" rtlCol="0"/>
          <a:lstStyle>
            <a:lvl1pPr algn="l">
              <a:defRPr sz="1200"/>
            </a:lvl1pPr>
          </a:lstStyle>
          <a:p>
            <a:endParaRPr lang="en-US"/>
          </a:p>
        </p:txBody>
      </p:sp>
      <p:sp>
        <p:nvSpPr>
          <p:cNvPr id="3" name="Date Placeholder 2"/>
          <p:cNvSpPr>
            <a:spLocks noGrp="1"/>
          </p:cNvSpPr>
          <p:nvPr>
            <p:ph type="dt" idx="1"/>
          </p:nvPr>
        </p:nvSpPr>
        <p:spPr>
          <a:xfrm>
            <a:off x="4062658" y="0"/>
            <a:ext cx="3108008" cy="470895"/>
          </a:xfrm>
          <a:prstGeom prst="rect">
            <a:avLst/>
          </a:prstGeom>
        </p:spPr>
        <p:txBody>
          <a:bodyPr vert="horz" lIns="94613" tIns="47306" rIns="94613" bIns="47306" rtlCol="0"/>
          <a:lstStyle>
            <a:lvl1pPr algn="r">
              <a:defRPr sz="1200"/>
            </a:lvl1pPr>
          </a:lstStyle>
          <a:p>
            <a:fld id="{B4558BFC-944D-49E4-BD72-A803B8B3DEE8}" type="datetimeFigureOut">
              <a:rPr lang="en-US" smtClean="0"/>
              <a:t>9/10/2020</a:t>
            </a:fld>
            <a:endParaRPr lang="en-US"/>
          </a:p>
        </p:txBody>
      </p:sp>
      <p:sp>
        <p:nvSpPr>
          <p:cNvPr id="4" name="Slide Image Placeholder 3"/>
          <p:cNvSpPr>
            <a:spLocks noGrp="1" noRot="1" noChangeAspect="1"/>
          </p:cNvSpPr>
          <p:nvPr>
            <p:ph type="sldImg" idx="2"/>
          </p:nvPr>
        </p:nvSpPr>
        <p:spPr>
          <a:xfrm>
            <a:off x="771525" y="1173163"/>
            <a:ext cx="5629275" cy="3167062"/>
          </a:xfrm>
          <a:prstGeom prst="rect">
            <a:avLst/>
          </a:prstGeom>
          <a:noFill/>
          <a:ln w="12700">
            <a:solidFill>
              <a:prstClr val="black"/>
            </a:solidFill>
          </a:ln>
        </p:spPr>
        <p:txBody>
          <a:bodyPr vert="horz" lIns="94613" tIns="47306" rIns="94613" bIns="47306" rtlCol="0" anchor="ctr"/>
          <a:lstStyle/>
          <a:p>
            <a:endParaRPr lang="en-US"/>
          </a:p>
        </p:txBody>
      </p:sp>
      <p:sp>
        <p:nvSpPr>
          <p:cNvPr id="5" name="Notes Placeholder 4"/>
          <p:cNvSpPr>
            <a:spLocks noGrp="1"/>
          </p:cNvSpPr>
          <p:nvPr>
            <p:ph type="body" sz="quarter" idx="3"/>
          </p:nvPr>
        </p:nvSpPr>
        <p:spPr>
          <a:xfrm>
            <a:off x="717233" y="4516676"/>
            <a:ext cx="5737860" cy="3695462"/>
          </a:xfrm>
          <a:prstGeom prst="rect">
            <a:avLst/>
          </a:prstGeom>
        </p:spPr>
        <p:txBody>
          <a:bodyPr vert="horz" lIns="94613" tIns="47306" rIns="94613" bIns="47306"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914407"/>
            <a:ext cx="3108008" cy="470894"/>
          </a:xfrm>
          <a:prstGeom prst="rect">
            <a:avLst/>
          </a:prstGeom>
        </p:spPr>
        <p:txBody>
          <a:bodyPr vert="horz" lIns="94613" tIns="47306" rIns="94613" bIns="47306" rtlCol="0" anchor="b"/>
          <a:lstStyle>
            <a:lvl1pPr algn="l">
              <a:defRPr sz="1200"/>
            </a:lvl1pPr>
          </a:lstStyle>
          <a:p>
            <a:endParaRPr lang="en-US"/>
          </a:p>
        </p:txBody>
      </p:sp>
      <p:sp>
        <p:nvSpPr>
          <p:cNvPr id="7" name="Slide Number Placeholder 6"/>
          <p:cNvSpPr>
            <a:spLocks noGrp="1"/>
          </p:cNvSpPr>
          <p:nvPr>
            <p:ph type="sldNum" sz="quarter" idx="5"/>
          </p:nvPr>
        </p:nvSpPr>
        <p:spPr>
          <a:xfrm>
            <a:off x="4062658" y="8914407"/>
            <a:ext cx="3108008" cy="470894"/>
          </a:xfrm>
          <a:prstGeom prst="rect">
            <a:avLst/>
          </a:prstGeom>
        </p:spPr>
        <p:txBody>
          <a:bodyPr vert="horz" lIns="94613" tIns="47306" rIns="94613" bIns="47306" rtlCol="0" anchor="b"/>
          <a:lstStyle>
            <a:lvl1pPr algn="r">
              <a:defRPr sz="1200"/>
            </a:lvl1pPr>
          </a:lstStyle>
          <a:p>
            <a:fld id="{B90520EB-D546-4517-BC40-283B2544C91D}" type="slidenum">
              <a:rPr lang="en-US" smtClean="0"/>
              <a:t>‹#›</a:t>
            </a:fld>
            <a:endParaRPr lang="en-US"/>
          </a:p>
        </p:txBody>
      </p:sp>
    </p:spTree>
    <p:extLst>
      <p:ext uri="{BB962C8B-B14F-4D97-AF65-F5344CB8AC3E}">
        <p14:creationId xmlns:p14="http://schemas.microsoft.com/office/powerpoint/2010/main" val="2140729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avage.nps.edu/EthicalControl/license.html"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ndia.org/events/2020/9/22/2020-usw-virtual-conference"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calhoun.nps.edu/handle/10945/65637"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Distribution is unrestricted.</a:t>
            </a:r>
            <a:r>
              <a:rPr lang="en-US" baseline="0" dirty="0" smtClean="0"/>
              <a:t>  </a:t>
            </a:r>
            <a:r>
              <a:rPr lang="en-US" dirty="0" smtClean="0"/>
              <a:t>See</a:t>
            </a:r>
            <a:r>
              <a:rPr lang="en-US" baseline="0" dirty="0" smtClean="0"/>
              <a:t> </a:t>
            </a:r>
            <a:r>
              <a:rPr lang="en-US" sz="1200" dirty="0" smtClean="0">
                <a:hlinkClick r:id="" action="ppaction://noaction"/>
              </a:rPr>
              <a:t>Open-Source License for Ethical Control</a:t>
            </a:r>
            <a:r>
              <a:rPr lang="en-US" sz="1200" baseline="0" dirty="0" smtClean="0"/>
              <a:t> for</a:t>
            </a:r>
            <a:r>
              <a:rPr lang="en-US" dirty="0" smtClean="0"/>
              <a:t> details controlling this work.</a:t>
            </a:r>
            <a:endParaRPr lang="en-US" dirty="0" smtClean="0">
              <a:hlinkClick r:id="rId3"/>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hlinkClick r:id="rId3"/>
            </a:endParaRPr>
          </a:p>
        </p:txBody>
      </p:sp>
      <p:sp>
        <p:nvSpPr>
          <p:cNvPr id="4" name="Slide Number Placeholder 3"/>
          <p:cNvSpPr>
            <a:spLocks noGrp="1"/>
          </p:cNvSpPr>
          <p:nvPr>
            <p:ph type="sldNum" sz="quarter" idx="10"/>
          </p:nvPr>
        </p:nvSpPr>
        <p:spPr/>
        <p:txBody>
          <a:bodyPr/>
          <a:lstStyle/>
          <a:p>
            <a:fld id="{B90520EB-D546-4517-BC40-283B2544C91D}" type="slidenum">
              <a:rPr lang="en-US" smtClean="0"/>
              <a:t>1</a:t>
            </a:fld>
            <a:endParaRPr lang="en-US"/>
          </a:p>
        </p:txBody>
      </p:sp>
    </p:spTree>
    <p:extLst>
      <p:ext uri="{BB962C8B-B14F-4D97-AF65-F5344CB8AC3E}">
        <p14:creationId xmlns:p14="http://schemas.microsoft.com/office/powerpoint/2010/main" val="4055248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10</a:t>
            </a:fld>
            <a:endParaRPr lang="en-US"/>
          </a:p>
        </p:txBody>
      </p:sp>
    </p:spTree>
    <p:extLst>
      <p:ext uri="{BB962C8B-B14F-4D97-AF65-F5344CB8AC3E}">
        <p14:creationId xmlns:p14="http://schemas.microsoft.com/office/powerpoint/2010/main" val="326927967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100</a:t>
            </a:fld>
            <a:endParaRPr lang="en-US"/>
          </a:p>
        </p:txBody>
      </p:sp>
    </p:spTree>
    <p:extLst>
      <p:ext uri="{BB962C8B-B14F-4D97-AF65-F5344CB8AC3E}">
        <p14:creationId xmlns:p14="http://schemas.microsoft.com/office/powerpoint/2010/main" val="315991608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101</a:t>
            </a:fld>
            <a:endParaRPr lang="en-US"/>
          </a:p>
        </p:txBody>
      </p:sp>
    </p:spTree>
    <p:extLst>
      <p:ext uri="{BB962C8B-B14F-4D97-AF65-F5344CB8AC3E}">
        <p14:creationId xmlns:p14="http://schemas.microsoft.com/office/powerpoint/2010/main" val="96179829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C061B97-FC62-4933-AA89-3AC1A96B8F7A}" type="slidenum">
              <a:rPr lang="en-US" smtClean="0"/>
              <a:pPr/>
              <a:t>102</a:t>
            </a:fld>
            <a:endParaRPr lang="en-US" dirty="0"/>
          </a:p>
        </p:txBody>
      </p:sp>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r>
              <a:rPr lang="en-US" dirty="0" smtClean="0"/>
              <a:t>Questions and feedback are always welcome.</a:t>
            </a:r>
            <a:r>
              <a:rPr lang="en-US" baseline="0" dirty="0" smtClean="0"/>
              <a:t>  Thanks for considering the possibilities.</a:t>
            </a:r>
            <a:endParaRPr lang="en-US" dirty="0"/>
          </a:p>
        </p:txBody>
      </p:sp>
    </p:spTree>
    <p:extLst>
      <p:ext uri="{BB962C8B-B14F-4D97-AF65-F5344CB8AC3E}">
        <p14:creationId xmlns:p14="http://schemas.microsoft.com/office/powerpoint/2010/main" val="95154966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103</a:t>
            </a:fld>
            <a:endParaRPr lang="en-US"/>
          </a:p>
        </p:txBody>
      </p:sp>
    </p:spTree>
    <p:extLst>
      <p:ext uri="{BB962C8B-B14F-4D97-AF65-F5344CB8AC3E}">
        <p14:creationId xmlns:p14="http://schemas.microsoft.com/office/powerpoint/2010/main" val="3704429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11</a:t>
            </a:fld>
            <a:endParaRPr lang="en-US"/>
          </a:p>
        </p:txBody>
      </p:sp>
    </p:spTree>
    <p:extLst>
      <p:ext uri="{BB962C8B-B14F-4D97-AF65-F5344CB8AC3E}">
        <p14:creationId xmlns:p14="http://schemas.microsoft.com/office/powerpoint/2010/main" val="4154395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12</a:t>
            </a:fld>
            <a:endParaRPr lang="en-US"/>
          </a:p>
        </p:txBody>
      </p:sp>
    </p:spTree>
    <p:extLst>
      <p:ext uri="{BB962C8B-B14F-4D97-AF65-F5344CB8AC3E}">
        <p14:creationId xmlns:p14="http://schemas.microsoft.com/office/powerpoint/2010/main" val="3611390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64FB17-C6C1-4FCC-9A1A-FCF5A5AE1658}" type="slidenum">
              <a:rPr lang="en-US" smtClean="0"/>
              <a:pPr/>
              <a:t>13</a:t>
            </a:fld>
            <a:endParaRPr lang="en-US"/>
          </a:p>
        </p:txBody>
      </p:sp>
    </p:spTree>
    <p:extLst>
      <p:ext uri="{BB962C8B-B14F-4D97-AF65-F5344CB8AC3E}">
        <p14:creationId xmlns:p14="http://schemas.microsoft.com/office/powerpoint/2010/main" val="3375850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64FB17-C6C1-4FCC-9A1A-FCF5A5AE1658}" type="slidenum">
              <a:rPr lang="en-US" smtClean="0"/>
              <a:pPr/>
              <a:t>14</a:t>
            </a:fld>
            <a:endParaRPr lang="en-US"/>
          </a:p>
        </p:txBody>
      </p:sp>
    </p:spTree>
    <p:extLst>
      <p:ext uri="{BB962C8B-B14F-4D97-AF65-F5344CB8AC3E}">
        <p14:creationId xmlns:p14="http://schemas.microsoft.com/office/powerpoint/2010/main" val="25914590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64FB17-C6C1-4FCC-9A1A-FCF5A5AE1658}" type="slidenum">
              <a:rPr lang="en-US" smtClean="0"/>
              <a:pPr/>
              <a:t>15</a:t>
            </a:fld>
            <a:endParaRPr lang="en-US"/>
          </a:p>
        </p:txBody>
      </p:sp>
    </p:spTree>
    <p:extLst>
      <p:ext uri="{BB962C8B-B14F-4D97-AF65-F5344CB8AC3E}">
        <p14:creationId xmlns:p14="http://schemas.microsoft.com/office/powerpoint/2010/main" val="38821483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64FB17-C6C1-4FCC-9A1A-FCF5A5AE1658}" type="slidenum">
              <a:rPr lang="en-US" smtClean="0"/>
              <a:pPr/>
              <a:t>16</a:t>
            </a:fld>
            <a:endParaRPr lang="en-US"/>
          </a:p>
        </p:txBody>
      </p:sp>
    </p:spTree>
    <p:extLst>
      <p:ext uri="{BB962C8B-B14F-4D97-AF65-F5344CB8AC3E}">
        <p14:creationId xmlns:p14="http://schemas.microsoft.com/office/powerpoint/2010/main" val="28894988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17</a:t>
            </a:fld>
            <a:endParaRPr lang="en-US"/>
          </a:p>
        </p:txBody>
      </p:sp>
    </p:spTree>
    <p:extLst>
      <p:ext uri="{BB962C8B-B14F-4D97-AF65-F5344CB8AC3E}">
        <p14:creationId xmlns:p14="http://schemas.microsoft.com/office/powerpoint/2010/main" val="18332777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18</a:t>
            </a:fld>
            <a:endParaRPr lang="en-US"/>
          </a:p>
        </p:txBody>
      </p:sp>
    </p:spTree>
    <p:extLst>
      <p:ext uri="{BB962C8B-B14F-4D97-AF65-F5344CB8AC3E}">
        <p14:creationId xmlns:p14="http://schemas.microsoft.com/office/powerpoint/2010/main" val="2382346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19</a:t>
            </a:fld>
            <a:endParaRPr lang="en-US"/>
          </a:p>
        </p:txBody>
      </p:sp>
    </p:spTree>
    <p:extLst>
      <p:ext uri="{BB962C8B-B14F-4D97-AF65-F5344CB8AC3E}">
        <p14:creationId xmlns:p14="http://schemas.microsoft.com/office/powerpoint/2010/main" val="1541809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hlinkClick r:id="rId3"/>
              </a:rPr>
              <a:t>https://www.ndia.org/events/2020/9/22/2020-usw-virtual-conference</a:t>
            </a:r>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2</a:t>
            </a:fld>
            <a:endParaRPr lang="en-US"/>
          </a:p>
        </p:txBody>
      </p:sp>
    </p:spTree>
    <p:extLst>
      <p:ext uri="{BB962C8B-B14F-4D97-AF65-F5344CB8AC3E}">
        <p14:creationId xmlns:p14="http://schemas.microsoft.com/office/powerpoint/2010/main" val="42561927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20</a:t>
            </a:fld>
            <a:endParaRPr lang="en-US"/>
          </a:p>
        </p:txBody>
      </p:sp>
    </p:spTree>
    <p:extLst>
      <p:ext uri="{BB962C8B-B14F-4D97-AF65-F5344CB8AC3E}">
        <p14:creationId xmlns:p14="http://schemas.microsoft.com/office/powerpoint/2010/main" val="2955117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21</a:t>
            </a:fld>
            <a:endParaRPr lang="en-US"/>
          </a:p>
        </p:txBody>
      </p:sp>
    </p:spTree>
    <p:extLst>
      <p:ext uri="{BB962C8B-B14F-4D97-AF65-F5344CB8AC3E}">
        <p14:creationId xmlns:p14="http://schemas.microsoft.com/office/powerpoint/2010/main" val="15390929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22</a:t>
            </a:fld>
            <a:endParaRPr lang="en-US"/>
          </a:p>
        </p:txBody>
      </p:sp>
    </p:spTree>
    <p:extLst>
      <p:ext uri="{BB962C8B-B14F-4D97-AF65-F5344CB8AC3E}">
        <p14:creationId xmlns:p14="http://schemas.microsoft.com/office/powerpoint/2010/main" val="36331218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23</a:t>
            </a:fld>
            <a:endParaRPr lang="en-US"/>
          </a:p>
        </p:txBody>
      </p:sp>
    </p:spTree>
    <p:extLst>
      <p:ext uri="{BB962C8B-B14F-4D97-AF65-F5344CB8AC3E}">
        <p14:creationId xmlns:p14="http://schemas.microsoft.com/office/powerpoint/2010/main" val="27798392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24</a:t>
            </a:fld>
            <a:endParaRPr lang="en-US"/>
          </a:p>
        </p:txBody>
      </p:sp>
    </p:spTree>
    <p:extLst>
      <p:ext uri="{BB962C8B-B14F-4D97-AF65-F5344CB8AC3E}">
        <p14:creationId xmlns:p14="http://schemas.microsoft.com/office/powerpoint/2010/main" val="30353829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25</a:t>
            </a:fld>
            <a:endParaRPr lang="en-US"/>
          </a:p>
        </p:txBody>
      </p:sp>
    </p:spTree>
    <p:extLst>
      <p:ext uri="{BB962C8B-B14F-4D97-AF65-F5344CB8AC3E}">
        <p14:creationId xmlns:p14="http://schemas.microsoft.com/office/powerpoint/2010/main" val="951743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64FB17-C6C1-4FCC-9A1A-FCF5A5AE1658}" type="slidenum">
              <a:rPr lang="en-US" smtClean="0"/>
              <a:pPr/>
              <a:t>26</a:t>
            </a:fld>
            <a:endParaRPr lang="en-US"/>
          </a:p>
        </p:txBody>
      </p:sp>
    </p:spTree>
    <p:extLst>
      <p:ext uri="{BB962C8B-B14F-4D97-AF65-F5344CB8AC3E}">
        <p14:creationId xmlns:p14="http://schemas.microsoft.com/office/powerpoint/2010/main" val="16052618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64FB17-C6C1-4FCC-9A1A-FCF5A5AE1658}" type="slidenum">
              <a:rPr lang="en-US" smtClean="0"/>
              <a:pPr/>
              <a:t>27</a:t>
            </a:fld>
            <a:endParaRPr lang="en-US"/>
          </a:p>
        </p:txBody>
      </p:sp>
    </p:spTree>
    <p:extLst>
      <p:ext uri="{BB962C8B-B14F-4D97-AF65-F5344CB8AC3E}">
        <p14:creationId xmlns:p14="http://schemas.microsoft.com/office/powerpoint/2010/main" val="9597215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64FB17-C6C1-4FCC-9A1A-FCF5A5AE1658}" type="slidenum">
              <a:rPr lang="en-US" smtClean="0"/>
              <a:pPr/>
              <a:t>28</a:t>
            </a:fld>
            <a:endParaRPr lang="en-US"/>
          </a:p>
        </p:txBody>
      </p:sp>
    </p:spTree>
    <p:extLst>
      <p:ext uri="{BB962C8B-B14F-4D97-AF65-F5344CB8AC3E}">
        <p14:creationId xmlns:p14="http://schemas.microsoft.com/office/powerpoint/2010/main" val="12717786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29</a:t>
            </a:fld>
            <a:endParaRPr lang="en-US"/>
          </a:p>
        </p:txBody>
      </p:sp>
    </p:spTree>
    <p:extLst>
      <p:ext uri="{BB962C8B-B14F-4D97-AF65-F5344CB8AC3E}">
        <p14:creationId xmlns:p14="http://schemas.microsoft.com/office/powerpoint/2010/main" val="2422768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3</a:t>
            </a:fld>
            <a:endParaRPr lang="en-US"/>
          </a:p>
        </p:txBody>
      </p:sp>
    </p:spTree>
    <p:extLst>
      <p:ext uri="{BB962C8B-B14F-4D97-AF65-F5344CB8AC3E}">
        <p14:creationId xmlns:p14="http://schemas.microsoft.com/office/powerpoint/2010/main" val="445601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30</a:t>
            </a:fld>
            <a:endParaRPr lang="en-US"/>
          </a:p>
        </p:txBody>
      </p:sp>
    </p:spTree>
    <p:extLst>
      <p:ext uri="{BB962C8B-B14F-4D97-AF65-F5344CB8AC3E}">
        <p14:creationId xmlns:p14="http://schemas.microsoft.com/office/powerpoint/2010/main" val="2873094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31</a:t>
            </a:fld>
            <a:endParaRPr lang="en-US"/>
          </a:p>
        </p:txBody>
      </p:sp>
    </p:spTree>
    <p:extLst>
      <p:ext uri="{BB962C8B-B14F-4D97-AF65-F5344CB8AC3E}">
        <p14:creationId xmlns:p14="http://schemas.microsoft.com/office/powerpoint/2010/main" val="22245723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32</a:t>
            </a:fld>
            <a:endParaRPr lang="en-US"/>
          </a:p>
        </p:txBody>
      </p:sp>
    </p:spTree>
    <p:extLst>
      <p:ext uri="{BB962C8B-B14F-4D97-AF65-F5344CB8AC3E}">
        <p14:creationId xmlns:p14="http://schemas.microsoft.com/office/powerpoint/2010/main" val="36727652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33</a:t>
            </a:fld>
            <a:endParaRPr lang="en-US"/>
          </a:p>
        </p:txBody>
      </p:sp>
    </p:spTree>
    <p:extLst>
      <p:ext uri="{BB962C8B-B14F-4D97-AF65-F5344CB8AC3E}">
        <p14:creationId xmlns:p14="http://schemas.microsoft.com/office/powerpoint/2010/main" val="16088706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34</a:t>
            </a:fld>
            <a:endParaRPr lang="en-US"/>
          </a:p>
        </p:txBody>
      </p:sp>
    </p:spTree>
    <p:extLst>
      <p:ext uri="{BB962C8B-B14F-4D97-AF65-F5344CB8AC3E}">
        <p14:creationId xmlns:p14="http://schemas.microsoft.com/office/powerpoint/2010/main" val="13746811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35</a:t>
            </a:fld>
            <a:endParaRPr lang="en-US"/>
          </a:p>
        </p:txBody>
      </p:sp>
    </p:spTree>
    <p:extLst>
      <p:ext uri="{BB962C8B-B14F-4D97-AF65-F5344CB8AC3E}">
        <p14:creationId xmlns:p14="http://schemas.microsoft.com/office/powerpoint/2010/main" val="25852173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36</a:t>
            </a:fld>
            <a:endParaRPr lang="en-US"/>
          </a:p>
        </p:txBody>
      </p:sp>
    </p:spTree>
    <p:extLst>
      <p:ext uri="{BB962C8B-B14F-4D97-AF65-F5344CB8AC3E}">
        <p14:creationId xmlns:p14="http://schemas.microsoft.com/office/powerpoint/2010/main" val="14930097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37</a:t>
            </a:fld>
            <a:endParaRPr lang="en-US"/>
          </a:p>
        </p:txBody>
      </p:sp>
    </p:spTree>
    <p:extLst>
      <p:ext uri="{BB962C8B-B14F-4D97-AF65-F5344CB8AC3E}">
        <p14:creationId xmlns:p14="http://schemas.microsoft.com/office/powerpoint/2010/main" val="7079342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38</a:t>
            </a:fld>
            <a:endParaRPr lang="en-US"/>
          </a:p>
        </p:txBody>
      </p:sp>
    </p:spTree>
    <p:extLst>
      <p:ext uri="{BB962C8B-B14F-4D97-AF65-F5344CB8AC3E}">
        <p14:creationId xmlns:p14="http://schemas.microsoft.com/office/powerpoint/2010/main" val="3472262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39</a:t>
            </a:fld>
            <a:endParaRPr lang="en-US"/>
          </a:p>
        </p:txBody>
      </p:sp>
    </p:spTree>
    <p:extLst>
      <p:ext uri="{BB962C8B-B14F-4D97-AF65-F5344CB8AC3E}">
        <p14:creationId xmlns:p14="http://schemas.microsoft.com/office/powerpoint/2010/main" val="1337218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4</a:t>
            </a:fld>
            <a:endParaRPr lang="en-US"/>
          </a:p>
        </p:txBody>
      </p:sp>
    </p:spTree>
    <p:extLst>
      <p:ext uri="{BB962C8B-B14F-4D97-AF65-F5344CB8AC3E}">
        <p14:creationId xmlns:p14="http://schemas.microsoft.com/office/powerpoint/2010/main" val="42082520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40</a:t>
            </a:fld>
            <a:endParaRPr lang="en-US"/>
          </a:p>
        </p:txBody>
      </p:sp>
    </p:spTree>
    <p:extLst>
      <p:ext uri="{BB962C8B-B14F-4D97-AF65-F5344CB8AC3E}">
        <p14:creationId xmlns:p14="http://schemas.microsoft.com/office/powerpoint/2010/main" val="16859992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41</a:t>
            </a:fld>
            <a:endParaRPr lang="en-US"/>
          </a:p>
        </p:txBody>
      </p:sp>
    </p:spTree>
    <p:extLst>
      <p:ext uri="{BB962C8B-B14F-4D97-AF65-F5344CB8AC3E}">
        <p14:creationId xmlns:p14="http://schemas.microsoft.com/office/powerpoint/2010/main" val="24540952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42</a:t>
            </a:fld>
            <a:endParaRPr lang="en-US"/>
          </a:p>
        </p:txBody>
      </p:sp>
    </p:spTree>
    <p:extLst>
      <p:ext uri="{BB962C8B-B14F-4D97-AF65-F5344CB8AC3E}">
        <p14:creationId xmlns:p14="http://schemas.microsoft.com/office/powerpoint/2010/main" val="34420099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43</a:t>
            </a:fld>
            <a:endParaRPr lang="en-US"/>
          </a:p>
        </p:txBody>
      </p:sp>
    </p:spTree>
    <p:extLst>
      <p:ext uri="{BB962C8B-B14F-4D97-AF65-F5344CB8AC3E}">
        <p14:creationId xmlns:p14="http://schemas.microsoft.com/office/powerpoint/2010/main" val="22169867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44</a:t>
            </a:fld>
            <a:endParaRPr lang="en-US"/>
          </a:p>
        </p:txBody>
      </p:sp>
    </p:spTree>
    <p:extLst>
      <p:ext uri="{BB962C8B-B14F-4D97-AF65-F5344CB8AC3E}">
        <p14:creationId xmlns:p14="http://schemas.microsoft.com/office/powerpoint/2010/main" val="33961693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following missions carefully define and test such capabilities.</a:t>
            </a:r>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45</a:t>
            </a:fld>
            <a:endParaRPr lang="en-US"/>
          </a:p>
        </p:txBody>
      </p:sp>
    </p:spTree>
    <p:extLst>
      <p:ext uri="{BB962C8B-B14F-4D97-AF65-F5344CB8AC3E}">
        <p14:creationId xmlns:p14="http://schemas.microsoft.com/office/powerpoint/2010/main" val="31030392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46</a:t>
            </a:fld>
            <a:endParaRPr lang="en-US"/>
          </a:p>
        </p:txBody>
      </p:sp>
    </p:spTree>
    <p:extLst>
      <p:ext uri="{BB962C8B-B14F-4D97-AF65-F5344CB8AC3E}">
        <p14:creationId xmlns:p14="http://schemas.microsoft.com/office/powerpoint/2010/main" val="21073265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47</a:t>
            </a:fld>
            <a:endParaRPr lang="en-US"/>
          </a:p>
        </p:txBody>
      </p:sp>
    </p:spTree>
    <p:extLst>
      <p:ext uri="{BB962C8B-B14F-4D97-AF65-F5344CB8AC3E}">
        <p14:creationId xmlns:p14="http://schemas.microsoft.com/office/powerpoint/2010/main" val="15761823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48</a:t>
            </a:fld>
            <a:endParaRPr lang="en-US"/>
          </a:p>
        </p:txBody>
      </p:sp>
    </p:spTree>
    <p:extLst>
      <p:ext uri="{BB962C8B-B14F-4D97-AF65-F5344CB8AC3E}">
        <p14:creationId xmlns:p14="http://schemas.microsoft.com/office/powerpoint/2010/main" val="34643752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49</a:t>
            </a:fld>
            <a:endParaRPr lang="en-US"/>
          </a:p>
        </p:txBody>
      </p:sp>
    </p:spTree>
    <p:extLst>
      <p:ext uri="{BB962C8B-B14F-4D97-AF65-F5344CB8AC3E}">
        <p14:creationId xmlns:p14="http://schemas.microsoft.com/office/powerpoint/2010/main" val="1110140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5</a:t>
            </a:fld>
            <a:endParaRPr lang="en-US"/>
          </a:p>
        </p:txBody>
      </p:sp>
    </p:spTree>
    <p:extLst>
      <p:ext uri="{BB962C8B-B14F-4D97-AF65-F5344CB8AC3E}">
        <p14:creationId xmlns:p14="http://schemas.microsoft.com/office/powerpoint/2010/main" val="42480717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50</a:t>
            </a:fld>
            <a:endParaRPr lang="en-US"/>
          </a:p>
        </p:txBody>
      </p:sp>
    </p:spTree>
    <p:extLst>
      <p:ext uri="{BB962C8B-B14F-4D97-AF65-F5344CB8AC3E}">
        <p14:creationId xmlns:p14="http://schemas.microsoft.com/office/powerpoint/2010/main" val="26570105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51</a:t>
            </a:fld>
            <a:endParaRPr lang="en-US"/>
          </a:p>
        </p:txBody>
      </p:sp>
    </p:spTree>
    <p:extLst>
      <p:ext uri="{BB962C8B-B14F-4D97-AF65-F5344CB8AC3E}">
        <p14:creationId xmlns:p14="http://schemas.microsoft.com/office/powerpoint/2010/main" val="37545376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52</a:t>
            </a:fld>
            <a:endParaRPr lang="en-US"/>
          </a:p>
        </p:txBody>
      </p:sp>
    </p:spTree>
    <p:extLst>
      <p:ext uri="{BB962C8B-B14F-4D97-AF65-F5344CB8AC3E}">
        <p14:creationId xmlns:p14="http://schemas.microsoft.com/office/powerpoint/2010/main" val="34801517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53</a:t>
            </a:fld>
            <a:endParaRPr lang="en-US"/>
          </a:p>
        </p:txBody>
      </p:sp>
    </p:spTree>
    <p:extLst>
      <p:ext uri="{BB962C8B-B14F-4D97-AF65-F5344CB8AC3E}">
        <p14:creationId xmlns:p14="http://schemas.microsoft.com/office/powerpoint/2010/main" val="40660711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54</a:t>
            </a:fld>
            <a:endParaRPr lang="en-US"/>
          </a:p>
        </p:txBody>
      </p:sp>
    </p:spTree>
    <p:extLst>
      <p:ext uri="{BB962C8B-B14F-4D97-AF65-F5344CB8AC3E}">
        <p14:creationId xmlns:p14="http://schemas.microsoft.com/office/powerpoint/2010/main" val="11955351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55</a:t>
            </a:fld>
            <a:endParaRPr lang="en-US"/>
          </a:p>
        </p:txBody>
      </p:sp>
    </p:spTree>
    <p:extLst>
      <p:ext uri="{BB962C8B-B14F-4D97-AF65-F5344CB8AC3E}">
        <p14:creationId xmlns:p14="http://schemas.microsoft.com/office/powerpoint/2010/main" val="41994174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56</a:t>
            </a:fld>
            <a:endParaRPr lang="en-US"/>
          </a:p>
        </p:txBody>
      </p:sp>
    </p:spTree>
    <p:extLst>
      <p:ext uri="{BB962C8B-B14F-4D97-AF65-F5344CB8AC3E}">
        <p14:creationId xmlns:p14="http://schemas.microsoft.com/office/powerpoint/2010/main" val="29816715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57</a:t>
            </a:fld>
            <a:endParaRPr lang="en-US"/>
          </a:p>
        </p:txBody>
      </p:sp>
    </p:spTree>
    <p:extLst>
      <p:ext uri="{BB962C8B-B14F-4D97-AF65-F5344CB8AC3E}">
        <p14:creationId xmlns:p14="http://schemas.microsoft.com/office/powerpoint/2010/main" val="26927368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58</a:t>
            </a:fld>
            <a:endParaRPr lang="en-US"/>
          </a:p>
        </p:txBody>
      </p:sp>
    </p:spTree>
    <p:extLst>
      <p:ext uri="{BB962C8B-B14F-4D97-AF65-F5344CB8AC3E}">
        <p14:creationId xmlns:p14="http://schemas.microsoft.com/office/powerpoint/2010/main" val="36192762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59</a:t>
            </a:fld>
            <a:endParaRPr lang="en-US"/>
          </a:p>
        </p:txBody>
      </p:sp>
    </p:spTree>
    <p:extLst>
      <p:ext uri="{BB962C8B-B14F-4D97-AF65-F5344CB8AC3E}">
        <p14:creationId xmlns:p14="http://schemas.microsoft.com/office/powerpoint/2010/main" val="2355009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6</a:t>
            </a:fld>
            <a:endParaRPr lang="en-US"/>
          </a:p>
        </p:txBody>
      </p:sp>
    </p:spTree>
    <p:extLst>
      <p:ext uri="{BB962C8B-B14F-4D97-AF65-F5344CB8AC3E}">
        <p14:creationId xmlns:p14="http://schemas.microsoft.com/office/powerpoint/2010/main" val="14712236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60</a:t>
            </a:fld>
            <a:endParaRPr lang="en-US"/>
          </a:p>
        </p:txBody>
      </p:sp>
    </p:spTree>
    <p:extLst>
      <p:ext uri="{BB962C8B-B14F-4D97-AF65-F5344CB8AC3E}">
        <p14:creationId xmlns:p14="http://schemas.microsoft.com/office/powerpoint/2010/main" val="27477153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61</a:t>
            </a:fld>
            <a:endParaRPr lang="en-US"/>
          </a:p>
        </p:txBody>
      </p:sp>
    </p:spTree>
    <p:extLst>
      <p:ext uri="{BB962C8B-B14F-4D97-AF65-F5344CB8AC3E}">
        <p14:creationId xmlns:p14="http://schemas.microsoft.com/office/powerpoint/2010/main" val="36369413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62</a:t>
            </a:fld>
            <a:endParaRPr lang="en-US"/>
          </a:p>
        </p:txBody>
      </p:sp>
    </p:spTree>
    <p:extLst>
      <p:ext uri="{BB962C8B-B14F-4D97-AF65-F5344CB8AC3E}">
        <p14:creationId xmlns:p14="http://schemas.microsoft.com/office/powerpoint/2010/main" val="32750841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63</a:t>
            </a:fld>
            <a:endParaRPr lang="en-US"/>
          </a:p>
        </p:txBody>
      </p:sp>
    </p:spTree>
    <p:extLst>
      <p:ext uri="{BB962C8B-B14F-4D97-AF65-F5344CB8AC3E}">
        <p14:creationId xmlns:p14="http://schemas.microsoft.com/office/powerpoint/2010/main" val="22068793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64</a:t>
            </a:fld>
            <a:endParaRPr lang="en-US"/>
          </a:p>
        </p:txBody>
      </p:sp>
    </p:spTree>
    <p:extLst>
      <p:ext uri="{BB962C8B-B14F-4D97-AF65-F5344CB8AC3E}">
        <p14:creationId xmlns:p14="http://schemas.microsoft.com/office/powerpoint/2010/main" val="6827022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65</a:t>
            </a:fld>
            <a:endParaRPr lang="en-US"/>
          </a:p>
        </p:txBody>
      </p:sp>
    </p:spTree>
    <p:extLst>
      <p:ext uri="{BB962C8B-B14F-4D97-AF65-F5344CB8AC3E}">
        <p14:creationId xmlns:p14="http://schemas.microsoft.com/office/powerpoint/2010/main" val="18526257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66</a:t>
            </a:fld>
            <a:endParaRPr lang="en-US"/>
          </a:p>
        </p:txBody>
      </p:sp>
    </p:spTree>
    <p:extLst>
      <p:ext uri="{BB962C8B-B14F-4D97-AF65-F5344CB8AC3E}">
        <p14:creationId xmlns:p14="http://schemas.microsoft.com/office/powerpoint/2010/main" val="398854980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67</a:t>
            </a:fld>
            <a:endParaRPr lang="en-US"/>
          </a:p>
        </p:txBody>
      </p:sp>
    </p:spTree>
    <p:extLst>
      <p:ext uri="{BB962C8B-B14F-4D97-AF65-F5344CB8AC3E}">
        <p14:creationId xmlns:p14="http://schemas.microsoft.com/office/powerpoint/2010/main" val="7137425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68</a:t>
            </a:fld>
            <a:endParaRPr lang="en-US"/>
          </a:p>
        </p:txBody>
      </p:sp>
    </p:spTree>
    <p:extLst>
      <p:ext uri="{BB962C8B-B14F-4D97-AF65-F5344CB8AC3E}">
        <p14:creationId xmlns:p14="http://schemas.microsoft.com/office/powerpoint/2010/main" val="263692655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69</a:t>
            </a:fld>
            <a:endParaRPr lang="en-US"/>
          </a:p>
        </p:txBody>
      </p:sp>
    </p:spTree>
    <p:extLst>
      <p:ext uri="{BB962C8B-B14F-4D97-AF65-F5344CB8AC3E}">
        <p14:creationId xmlns:p14="http://schemas.microsoft.com/office/powerpoint/2010/main" val="2213847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7</a:t>
            </a:fld>
            <a:endParaRPr lang="en-US"/>
          </a:p>
        </p:txBody>
      </p:sp>
    </p:spTree>
    <p:extLst>
      <p:ext uri="{BB962C8B-B14F-4D97-AF65-F5344CB8AC3E}">
        <p14:creationId xmlns:p14="http://schemas.microsoft.com/office/powerpoint/2010/main" val="272152476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70</a:t>
            </a:fld>
            <a:endParaRPr lang="en-US"/>
          </a:p>
        </p:txBody>
      </p:sp>
    </p:spTree>
    <p:extLst>
      <p:ext uri="{BB962C8B-B14F-4D97-AF65-F5344CB8AC3E}">
        <p14:creationId xmlns:p14="http://schemas.microsoft.com/office/powerpoint/2010/main" val="380104262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71</a:t>
            </a:fld>
            <a:endParaRPr lang="en-US"/>
          </a:p>
        </p:txBody>
      </p:sp>
    </p:spTree>
    <p:extLst>
      <p:ext uri="{BB962C8B-B14F-4D97-AF65-F5344CB8AC3E}">
        <p14:creationId xmlns:p14="http://schemas.microsoft.com/office/powerpoint/2010/main" val="36958803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72</a:t>
            </a:fld>
            <a:endParaRPr lang="en-US"/>
          </a:p>
        </p:txBody>
      </p:sp>
    </p:spTree>
    <p:extLst>
      <p:ext uri="{BB962C8B-B14F-4D97-AF65-F5344CB8AC3E}">
        <p14:creationId xmlns:p14="http://schemas.microsoft.com/office/powerpoint/2010/main" val="347986516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73</a:t>
            </a:fld>
            <a:endParaRPr lang="en-US"/>
          </a:p>
        </p:txBody>
      </p:sp>
    </p:spTree>
    <p:extLst>
      <p:ext uri="{BB962C8B-B14F-4D97-AF65-F5344CB8AC3E}">
        <p14:creationId xmlns:p14="http://schemas.microsoft.com/office/powerpoint/2010/main" val="31039572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74</a:t>
            </a:fld>
            <a:endParaRPr lang="en-US"/>
          </a:p>
        </p:txBody>
      </p:sp>
    </p:spTree>
    <p:extLst>
      <p:ext uri="{BB962C8B-B14F-4D97-AF65-F5344CB8AC3E}">
        <p14:creationId xmlns:p14="http://schemas.microsoft.com/office/powerpoint/2010/main" val="107351204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75</a:t>
            </a:fld>
            <a:endParaRPr lang="en-US"/>
          </a:p>
        </p:txBody>
      </p:sp>
    </p:spTree>
    <p:extLst>
      <p:ext uri="{BB962C8B-B14F-4D97-AF65-F5344CB8AC3E}">
        <p14:creationId xmlns:p14="http://schemas.microsoft.com/office/powerpoint/2010/main" val="1982209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76</a:t>
            </a:fld>
            <a:endParaRPr lang="en-US"/>
          </a:p>
        </p:txBody>
      </p:sp>
    </p:spTree>
    <p:extLst>
      <p:ext uri="{BB962C8B-B14F-4D97-AF65-F5344CB8AC3E}">
        <p14:creationId xmlns:p14="http://schemas.microsoft.com/office/powerpoint/2010/main" val="128131390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64FB17-C6C1-4FCC-9A1A-FCF5A5AE1658}" type="slidenum">
              <a:rPr lang="en-US" smtClean="0"/>
              <a:pPr/>
              <a:t>77</a:t>
            </a:fld>
            <a:endParaRPr lang="en-US"/>
          </a:p>
        </p:txBody>
      </p:sp>
    </p:spTree>
    <p:extLst>
      <p:ext uri="{BB962C8B-B14F-4D97-AF65-F5344CB8AC3E}">
        <p14:creationId xmlns:p14="http://schemas.microsoft.com/office/powerpoint/2010/main" val="54049773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64FB17-C6C1-4FCC-9A1A-FCF5A5AE1658}" type="slidenum">
              <a:rPr lang="en-US" smtClean="0"/>
              <a:pPr/>
              <a:t>78</a:t>
            </a:fld>
            <a:endParaRPr lang="en-US"/>
          </a:p>
        </p:txBody>
      </p:sp>
    </p:spTree>
    <p:extLst>
      <p:ext uri="{BB962C8B-B14F-4D97-AF65-F5344CB8AC3E}">
        <p14:creationId xmlns:p14="http://schemas.microsoft.com/office/powerpoint/2010/main" val="415806496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79</a:t>
            </a:fld>
            <a:endParaRPr lang="en-US"/>
          </a:p>
        </p:txBody>
      </p:sp>
    </p:spTree>
    <p:extLst>
      <p:ext uri="{BB962C8B-B14F-4D97-AF65-F5344CB8AC3E}">
        <p14:creationId xmlns:p14="http://schemas.microsoft.com/office/powerpoint/2010/main" val="1738538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Laws of Armed Conflict (LOAC) are also referred to as International</a:t>
            </a:r>
            <a:r>
              <a:rPr lang="en-US" baseline="0" dirty="0" smtClean="0"/>
              <a:t> H</a:t>
            </a:r>
            <a:r>
              <a:rPr lang="en-US" dirty="0" smtClean="0"/>
              <a:t>umanitarian</a:t>
            </a:r>
            <a:r>
              <a:rPr lang="en-US" baseline="0" dirty="0" smtClean="0"/>
              <a:t> L</a:t>
            </a:r>
            <a:r>
              <a:rPr lang="en-US" dirty="0" smtClean="0"/>
              <a:t>aw (IHL).</a:t>
            </a:r>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8</a:t>
            </a:fld>
            <a:endParaRPr lang="en-US"/>
          </a:p>
        </p:txBody>
      </p:sp>
    </p:spTree>
    <p:extLst>
      <p:ext uri="{BB962C8B-B14F-4D97-AF65-F5344CB8AC3E}">
        <p14:creationId xmlns:p14="http://schemas.microsoft.com/office/powerpoint/2010/main" val="19456225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80</a:t>
            </a:fld>
            <a:endParaRPr lang="en-US"/>
          </a:p>
        </p:txBody>
      </p:sp>
    </p:spTree>
    <p:extLst>
      <p:ext uri="{BB962C8B-B14F-4D97-AF65-F5344CB8AC3E}">
        <p14:creationId xmlns:p14="http://schemas.microsoft.com/office/powerpoint/2010/main" val="19916154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81</a:t>
            </a:fld>
            <a:endParaRPr lang="en-US"/>
          </a:p>
        </p:txBody>
      </p:sp>
    </p:spTree>
    <p:extLst>
      <p:ext uri="{BB962C8B-B14F-4D97-AF65-F5344CB8AC3E}">
        <p14:creationId xmlns:p14="http://schemas.microsoft.com/office/powerpoint/2010/main" val="331786622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82</a:t>
            </a:fld>
            <a:endParaRPr lang="en-US"/>
          </a:p>
        </p:txBody>
      </p:sp>
    </p:spTree>
    <p:extLst>
      <p:ext uri="{BB962C8B-B14F-4D97-AF65-F5344CB8AC3E}">
        <p14:creationId xmlns:p14="http://schemas.microsoft.com/office/powerpoint/2010/main" val="329872305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83</a:t>
            </a:fld>
            <a:endParaRPr lang="en-US"/>
          </a:p>
        </p:txBody>
      </p:sp>
    </p:spTree>
    <p:extLst>
      <p:ext uri="{BB962C8B-B14F-4D97-AF65-F5344CB8AC3E}">
        <p14:creationId xmlns:p14="http://schemas.microsoft.com/office/powerpoint/2010/main" val="238079809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84</a:t>
            </a:fld>
            <a:endParaRPr lang="en-US"/>
          </a:p>
        </p:txBody>
      </p:sp>
    </p:spTree>
    <p:extLst>
      <p:ext uri="{BB962C8B-B14F-4D97-AF65-F5344CB8AC3E}">
        <p14:creationId xmlns:p14="http://schemas.microsoft.com/office/powerpoint/2010/main" val="211561235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85</a:t>
            </a:fld>
            <a:endParaRPr lang="en-US"/>
          </a:p>
        </p:txBody>
      </p:sp>
    </p:spTree>
    <p:extLst>
      <p:ext uri="{BB962C8B-B14F-4D97-AF65-F5344CB8AC3E}">
        <p14:creationId xmlns:p14="http://schemas.microsoft.com/office/powerpoint/2010/main" val="388799718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86</a:t>
            </a:fld>
            <a:endParaRPr lang="en-US"/>
          </a:p>
        </p:txBody>
      </p:sp>
    </p:spTree>
    <p:extLst>
      <p:ext uri="{BB962C8B-B14F-4D97-AF65-F5344CB8AC3E}">
        <p14:creationId xmlns:p14="http://schemas.microsoft.com/office/powerpoint/2010/main" val="375243549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87</a:t>
            </a:fld>
            <a:endParaRPr lang="en-US"/>
          </a:p>
        </p:txBody>
      </p:sp>
    </p:spTree>
    <p:extLst>
      <p:ext uri="{BB962C8B-B14F-4D97-AF65-F5344CB8AC3E}">
        <p14:creationId xmlns:p14="http://schemas.microsoft.com/office/powerpoint/2010/main" val="100239567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88</a:t>
            </a:fld>
            <a:endParaRPr lang="en-US"/>
          </a:p>
        </p:txBody>
      </p:sp>
    </p:spTree>
    <p:extLst>
      <p:ext uri="{BB962C8B-B14F-4D97-AF65-F5344CB8AC3E}">
        <p14:creationId xmlns:p14="http://schemas.microsoft.com/office/powerpoint/2010/main" val="403780086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89</a:t>
            </a:fld>
            <a:endParaRPr lang="en-US"/>
          </a:p>
        </p:txBody>
      </p:sp>
    </p:spTree>
    <p:extLst>
      <p:ext uri="{BB962C8B-B14F-4D97-AF65-F5344CB8AC3E}">
        <p14:creationId xmlns:p14="http://schemas.microsoft.com/office/powerpoint/2010/main" val="4275121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https://ieeexplore.ieee.org/document/8265218 </a:t>
            </a:r>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9</a:t>
            </a:fld>
            <a:endParaRPr lang="en-US"/>
          </a:p>
        </p:txBody>
      </p:sp>
    </p:spTree>
    <p:extLst>
      <p:ext uri="{BB962C8B-B14F-4D97-AF65-F5344CB8AC3E}">
        <p14:creationId xmlns:p14="http://schemas.microsoft.com/office/powerpoint/2010/main" val="126558309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90</a:t>
            </a:fld>
            <a:endParaRPr lang="en-US"/>
          </a:p>
        </p:txBody>
      </p:sp>
    </p:spTree>
    <p:extLst>
      <p:ext uri="{BB962C8B-B14F-4D97-AF65-F5344CB8AC3E}">
        <p14:creationId xmlns:p14="http://schemas.microsoft.com/office/powerpoint/2010/main" val="271477918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91</a:t>
            </a:fld>
            <a:endParaRPr lang="en-US"/>
          </a:p>
        </p:txBody>
      </p:sp>
    </p:spTree>
    <p:extLst>
      <p:ext uri="{BB962C8B-B14F-4D97-AF65-F5344CB8AC3E}">
        <p14:creationId xmlns:p14="http://schemas.microsoft.com/office/powerpoint/2010/main" val="153249503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92</a:t>
            </a:fld>
            <a:endParaRPr lang="en-US"/>
          </a:p>
        </p:txBody>
      </p:sp>
    </p:spTree>
    <p:extLst>
      <p:ext uri="{BB962C8B-B14F-4D97-AF65-F5344CB8AC3E}">
        <p14:creationId xmlns:p14="http://schemas.microsoft.com/office/powerpoint/2010/main" val="153541287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93</a:t>
            </a:fld>
            <a:endParaRPr lang="en-US"/>
          </a:p>
        </p:txBody>
      </p:sp>
    </p:spTree>
    <p:extLst>
      <p:ext uri="{BB962C8B-B14F-4D97-AF65-F5344CB8AC3E}">
        <p14:creationId xmlns:p14="http://schemas.microsoft.com/office/powerpoint/2010/main" val="361366454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94</a:t>
            </a:fld>
            <a:endParaRPr lang="en-US"/>
          </a:p>
        </p:txBody>
      </p:sp>
    </p:spTree>
    <p:extLst>
      <p:ext uri="{BB962C8B-B14F-4D97-AF65-F5344CB8AC3E}">
        <p14:creationId xmlns:p14="http://schemas.microsoft.com/office/powerpoint/2010/main" val="39744300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https://calhoun.nps.edu/handle/10945/65637</a:t>
            </a:r>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95</a:t>
            </a:fld>
            <a:endParaRPr lang="en-US"/>
          </a:p>
        </p:txBody>
      </p:sp>
    </p:spTree>
    <p:extLst>
      <p:ext uri="{BB962C8B-B14F-4D97-AF65-F5344CB8AC3E}">
        <p14:creationId xmlns:p14="http://schemas.microsoft.com/office/powerpoint/2010/main" val="54509511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96</a:t>
            </a:fld>
            <a:endParaRPr lang="en-US"/>
          </a:p>
        </p:txBody>
      </p:sp>
    </p:spTree>
    <p:extLst>
      <p:ext uri="{BB962C8B-B14F-4D97-AF65-F5344CB8AC3E}">
        <p14:creationId xmlns:p14="http://schemas.microsoft.com/office/powerpoint/2010/main" val="391660523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0520EB-D546-4517-BC40-283B2544C91D}" type="slidenum">
              <a:rPr lang="en-US" smtClean="0"/>
              <a:t>97</a:t>
            </a:fld>
            <a:endParaRPr lang="en-US"/>
          </a:p>
        </p:txBody>
      </p:sp>
    </p:spTree>
    <p:extLst>
      <p:ext uri="{BB962C8B-B14F-4D97-AF65-F5344CB8AC3E}">
        <p14:creationId xmlns:p14="http://schemas.microsoft.com/office/powerpoint/2010/main" val="328871431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98</a:t>
            </a:fld>
            <a:endParaRPr lang="en-US"/>
          </a:p>
        </p:txBody>
      </p:sp>
    </p:spTree>
    <p:extLst>
      <p:ext uri="{BB962C8B-B14F-4D97-AF65-F5344CB8AC3E}">
        <p14:creationId xmlns:p14="http://schemas.microsoft.com/office/powerpoint/2010/main" val="112108852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520EB-D546-4517-BC40-283B2544C91D}" type="slidenum">
              <a:rPr lang="en-US" smtClean="0"/>
              <a:t>99</a:t>
            </a:fld>
            <a:endParaRPr lang="en-US"/>
          </a:p>
        </p:txBody>
      </p:sp>
    </p:spTree>
    <p:extLst>
      <p:ext uri="{BB962C8B-B14F-4D97-AF65-F5344CB8AC3E}">
        <p14:creationId xmlns:p14="http://schemas.microsoft.com/office/powerpoint/2010/main" val="2611637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BB8323C-D51E-4069-925A-BF7D5A679976}" type="datetimeFigureOut">
              <a:rPr lang="en-US" smtClean="0"/>
              <a:t>9/10/2020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1A39DF-61A9-4ACA-B734-536BAC9BE44A}" type="slidenum">
              <a:rPr lang="en-US" smtClean="0"/>
              <a:t>‹#›</a:t>
            </a:fld>
            <a:endParaRPr lang="en-US"/>
          </a:p>
        </p:txBody>
      </p:sp>
    </p:spTree>
    <p:extLst>
      <p:ext uri="{BB962C8B-B14F-4D97-AF65-F5344CB8AC3E}">
        <p14:creationId xmlns:p14="http://schemas.microsoft.com/office/powerpoint/2010/main" val="3593125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B8323C-D51E-4069-925A-BF7D5A679976}" type="datetimeFigureOut">
              <a:rPr lang="en-US" smtClean="0"/>
              <a:t>9/10/2020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1A39DF-61A9-4ACA-B734-536BAC9BE44A}" type="slidenum">
              <a:rPr lang="en-US" smtClean="0"/>
              <a:t>‹#›</a:t>
            </a:fld>
            <a:endParaRPr lang="en-US"/>
          </a:p>
        </p:txBody>
      </p:sp>
    </p:spTree>
    <p:extLst>
      <p:ext uri="{BB962C8B-B14F-4D97-AF65-F5344CB8AC3E}">
        <p14:creationId xmlns:p14="http://schemas.microsoft.com/office/powerpoint/2010/main" val="3397971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B8323C-D51E-4069-925A-BF7D5A679976}" type="datetimeFigureOut">
              <a:rPr lang="en-US" smtClean="0"/>
              <a:t>9/10/2020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1A39DF-61A9-4ACA-B734-536BAC9BE44A}" type="slidenum">
              <a:rPr lang="en-US" smtClean="0"/>
              <a:t>‹#›</a:t>
            </a:fld>
            <a:endParaRPr lang="en-US"/>
          </a:p>
        </p:txBody>
      </p:sp>
    </p:spTree>
    <p:extLst>
      <p:ext uri="{BB962C8B-B14F-4D97-AF65-F5344CB8AC3E}">
        <p14:creationId xmlns:p14="http://schemas.microsoft.com/office/powerpoint/2010/main" val="21206873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Two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315384" y="1041400"/>
            <a:ext cx="5608320" cy="452596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26A4FA1-E53E-429C-9AE8-7C699F1FC59F}" type="datetime1">
              <a:rPr lang="en-US" smtClean="0"/>
              <a:t>9/10/2020</a:t>
            </a:fld>
            <a:endParaRPr lang="en-US" dirty="0"/>
          </a:p>
        </p:txBody>
      </p:sp>
      <p:sp>
        <p:nvSpPr>
          <p:cNvPr id="6" name="Slide Number Placeholder 5"/>
          <p:cNvSpPr>
            <a:spLocks noGrp="1"/>
          </p:cNvSpPr>
          <p:nvPr>
            <p:ph type="sldNum" sz="quarter" idx="12"/>
          </p:nvPr>
        </p:nvSpPr>
        <p:spPr/>
        <p:txBody>
          <a:bodyPr/>
          <a:lstStyle/>
          <a:p>
            <a:fld id="{8D57DBB9-07C6-49AB-BFD5-E737C7E241F6}" type="slidenum">
              <a:rPr lang="en-US" smtClean="0"/>
              <a:pPr/>
              <a:t>‹#›</a:t>
            </a:fld>
            <a:endParaRPr lang="en-US" dirty="0"/>
          </a:p>
        </p:txBody>
      </p:sp>
      <p:sp>
        <p:nvSpPr>
          <p:cNvPr id="7" name="Content Placeholder 2"/>
          <p:cNvSpPr>
            <a:spLocks noGrp="1"/>
          </p:cNvSpPr>
          <p:nvPr>
            <p:ph idx="13"/>
          </p:nvPr>
        </p:nvSpPr>
        <p:spPr>
          <a:xfrm>
            <a:off x="6275917" y="1041400"/>
            <a:ext cx="5608320" cy="452596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763206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B8323C-D51E-4069-925A-BF7D5A679976}" type="datetimeFigureOut">
              <a:rPr lang="en-US" smtClean="0"/>
              <a:t>9/10/2020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1A39DF-61A9-4ACA-B734-536BAC9BE44A}" type="slidenum">
              <a:rPr lang="en-US" smtClean="0"/>
              <a:t>‹#›</a:t>
            </a:fld>
            <a:endParaRPr lang="en-US"/>
          </a:p>
        </p:txBody>
      </p:sp>
    </p:spTree>
    <p:extLst>
      <p:ext uri="{BB962C8B-B14F-4D97-AF65-F5344CB8AC3E}">
        <p14:creationId xmlns:p14="http://schemas.microsoft.com/office/powerpoint/2010/main" val="332464385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BB8323C-D51E-4069-925A-BF7D5A679976}" type="datetimeFigureOut">
              <a:rPr lang="en-US" smtClean="0"/>
              <a:t>9/10/2020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1A39DF-61A9-4ACA-B734-536BAC9BE44A}" type="slidenum">
              <a:rPr lang="en-US" smtClean="0"/>
              <a:t>‹#›</a:t>
            </a:fld>
            <a:endParaRPr lang="en-US"/>
          </a:p>
        </p:txBody>
      </p:sp>
    </p:spTree>
    <p:extLst>
      <p:ext uri="{BB962C8B-B14F-4D97-AF65-F5344CB8AC3E}">
        <p14:creationId xmlns:p14="http://schemas.microsoft.com/office/powerpoint/2010/main" val="1677900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BB8323C-D51E-4069-925A-BF7D5A679976}" type="datetimeFigureOut">
              <a:rPr lang="en-US" smtClean="0"/>
              <a:t>9/10/2020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1A39DF-61A9-4ACA-B734-536BAC9BE44A}" type="slidenum">
              <a:rPr lang="en-US" smtClean="0"/>
              <a:t>‹#›</a:t>
            </a:fld>
            <a:endParaRPr lang="en-US"/>
          </a:p>
        </p:txBody>
      </p:sp>
    </p:spTree>
    <p:extLst>
      <p:ext uri="{BB962C8B-B14F-4D97-AF65-F5344CB8AC3E}">
        <p14:creationId xmlns:p14="http://schemas.microsoft.com/office/powerpoint/2010/main" val="1000042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BB8323C-D51E-4069-925A-BF7D5A679976}" type="datetimeFigureOut">
              <a:rPr lang="en-US" smtClean="0"/>
              <a:t>9/10/2020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1A39DF-61A9-4ACA-B734-536BAC9BE44A}" type="slidenum">
              <a:rPr lang="en-US" smtClean="0"/>
              <a:t>‹#›</a:t>
            </a:fld>
            <a:endParaRPr lang="en-US"/>
          </a:p>
        </p:txBody>
      </p:sp>
    </p:spTree>
    <p:extLst>
      <p:ext uri="{BB962C8B-B14F-4D97-AF65-F5344CB8AC3E}">
        <p14:creationId xmlns:p14="http://schemas.microsoft.com/office/powerpoint/2010/main" val="699519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BB8323C-D51E-4069-925A-BF7D5A679976}" type="datetimeFigureOut">
              <a:rPr lang="en-US" smtClean="0"/>
              <a:t>9/10/2020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1A39DF-61A9-4ACA-B734-536BAC9BE44A}" type="slidenum">
              <a:rPr lang="en-US" smtClean="0"/>
              <a:t>‹#›</a:t>
            </a:fld>
            <a:endParaRPr lang="en-US"/>
          </a:p>
        </p:txBody>
      </p:sp>
    </p:spTree>
    <p:extLst>
      <p:ext uri="{BB962C8B-B14F-4D97-AF65-F5344CB8AC3E}">
        <p14:creationId xmlns:p14="http://schemas.microsoft.com/office/powerpoint/2010/main" val="3264251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B8323C-D51E-4069-925A-BF7D5A679976}" type="datetimeFigureOut">
              <a:rPr lang="en-US" smtClean="0"/>
              <a:t>9/10/2020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1A39DF-61A9-4ACA-B734-536BAC9BE44A}" type="slidenum">
              <a:rPr lang="en-US" smtClean="0"/>
              <a:t>‹#›</a:t>
            </a:fld>
            <a:endParaRPr lang="en-US"/>
          </a:p>
        </p:txBody>
      </p:sp>
    </p:spTree>
    <p:extLst>
      <p:ext uri="{BB962C8B-B14F-4D97-AF65-F5344CB8AC3E}">
        <p14:creationId xmlns:p14="http://schemas.microsoft.com/office/powerpoint/2010/main" val="893193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BB8323C-D51E-4069-925A-BF7D5A679976}" type="datetimeFigureOut">
              <a:rPr lang="en-US" smtClean="0"/>
              <a:t>9/10/2020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1A39DF-61A9-4ACA-B734-536BAC9BE44A}" type="slidenum">
              <a:rPr lang="en-US" smtClean="0"/>
              <a:t>‹#›</a:t>
            </a:fld>
            <a:endParaRPr lang="en-US"/>
          </a:p>
        </p:txBody>
      </p:sp>
    </p:spTree>
    <p:extLst>
      <p:ext uri="{BB962C8B-B14F-4D97-AF65-F5344CB8AC3E}">
        <p14:creationId xmlns:p14="http://schemas.microsoft.com/office/powerpoint/2010/main" val="3929992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BB8323C-D51E-4069-925A-BF7D5A679976}" type="datetimeFigureOut">
              <a:rPr lang="en-US" smtClean="0"/>
              <a:t>9/10/2020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1A39DF-61A9-4ACA-B734-536BAC9BE44A}" type="slidenum">
              <a:rPr lang="en-US" smtClean="0"/>
              <a:t>‹#›</a:t>
            </a:fld>
            <a:endParaRPr lang="en-US"/>
          </a:p>
        </p:txBody>
      </p:sp>
    </p:spTree>
    <p:extLst>
      <p:ext uri="{BB962C8B-B14F-4D97-AF65-F5344CB8AC3E}">
        <p14:creationId xmlns:p14="http://schemas.microsoft.com/office/powerpoint/2010/main" val="210236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B8323C-D51E-4069-925A-BF7D5A679976}" type="datetimeFigureOut">
              <a:rPr lang="en-US" smtClean="0"/>
              <a:t>9/10/2020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1A39DF-61A9-4ACA-B734-536BAC9BE44A}" type="slidenum">
              <a:rPr lang="en-US" smtClean="0"/>
              <a:t>‹#›</a:t>
            </a:fld>
            <a:endParaRPr lang="en-US"/>
          </a:p>
        </p:txBody>
      </p:sp>
    </p:spTree>
    <p:extLst>
      <p:ext uri="{BB962C8B-B14F-4D97-AF65-F5344CB8AC3E}">
        <p14:creationId xmlns:p14="http://schemas.microsoft.com/office/powerpoint/2010/main" val="23934474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ndia.org/events/2020/9/22/2020-usw-virtual-conferenc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alhoun.nps.edu/handle/10945/43723" TargetMode="External"/><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gitlab.nps.edu/Savage/EthicalControl/raw/master/documents/reports/DavisSemanticWebInferencingTechnologiesPresentation.October2014.pdf" TargetMode="External"/><Relationship Id="rId5" Type="http://schemas.openxmlformats.org/officeDocument/2006/relationships/hyperlink" Target="https://savage.nps.edu/EthicalControl/documentation/reports/DavisSemanticWebInferencingTechnologiesPresentation.October2014.pdf" TargetMode="External"/><Relationship Id="rId4" Type="http://schemas.openxmlformats.org/officeDocument/2006/relationships/hyperlink" Target="https://savage.nps.edu/EthicalControl/documentation/reports/DavisSemanticWebInferencingTechnologies.NPS-CMIS-14-001.pdf" TargetMode="Externa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s://www.web3d.org/x3d/content/semantics/semantics.html" TargetMode="External"/><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hyperlink" Target="mailto:brutzman@nps.edu" TargetMode="External"/><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slide" Target="slide4.xml"/><Relationship Id="rId4" Type="http://schemas.openxmlformats.org/officeDocument/2006/relationships/hyperlink" Target="http://faculty.nps.edu/brutzman"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savage.nps.edu/EthicalControl/ontologies/DescriptionLogicRulesMissionExecutionOntology.pdf"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savage.nps.edu/Savage/AuvWorkbench/AVCL/AVCL.htm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hyperlink" Target="https://calhoun.nps.edu/handle/10945/10150"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ndia.org/events/2020/9/22/2020-usw-virtual-conference"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en.wikipedia.org/wiki/Semantic_Web_Stack"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gitlab.nps.edu/Savage/EthicalControl/blob/master/build.all.log.txt" TargetMode="External"/><Relationship Id="rId3" Type="http://schemas.openxmlformats.org/officeDocument/2006/relationships/hyperlink" Target="https://gitlab.nps.edu/Savage/EthicalControl/blob/master/ontologies/MissionExecutionOntology.ttl" TargetMode="External"/><Relationship Id="rId7" Type="http://schemas.openxmlformats.org/officeDocument/2006/relationships/hyperlink" Target="https://gitlab.nps.edu/Savage/EthicalControl/blob/master/build.xml"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gitlab.nps.edu/Savage/EthicalControl/blob/master/stylesheets/AVCL3.0ToMEO.xslt" TargetMode="External"/><Relationship Id="rId5" Type="http://schemas.openxmlformats.org/officeDocument/2006/relationships/hyperlink" Target="https://gitlab.nps.edu/Savage/EthicalControl/tree/master/missions/avcl" TargetMode="External"/><Relationship Id="rId4" Type="http://schemas.openxmlformats.org/officeDocument/2006/relationships/hyperlink" Target="https://protege.stanford.edu/"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hyperlink" Target="https://gitlab.nps.edu/Savage/EthicalControl/blob/master/ontologies/MissionExecutionOntology3.0.ttl"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hyperlink" Target="https://gitlab.nps.edu/Savage/EthicalControl/blob/master/ontologies/MissionExecutionOntology.ttl"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Alfred_Thayer_Maha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hyperlink" Target="https://gitlab.nps.edu/Savage/EthicalControl/blob/master/ontologies/MissionExecutionOntology.rdf"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en.wikipedia.org/wiki/Machine_learning"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hyperlink" Target="https://en.wikipedia.org/wiki/Quantum_computing" TargetMode="External"/><Relationship Id="rId5" Type="http://schemas.openxmlformats.org/officeDocument/2006/relationships/hyperlink" Target="https://en.wikipedia.org/wiki/Identification_friend_or_foe" TargetMode="External"/><Relationship Id="rId4" Type="http://schemas.openxmlformats.org/officeDocument/2006/relationships/hyperlink" Target="https://en.wikipedia.org/wiki/Data_mining"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en.wikipedia.org/wiki/OODA_loop"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en.wikipedia.org/wiki/Span_of_control"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slide" Target="slide47.xml"/><Relationship Id="rId7" Type="http://schemas.openxmlformats.org/officeDocument/2006/relationships/slide" Target="slide4.xml"/><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slide" Target="slide69.xml"/><Relationship Id="rId5" Type="http://schemas.openxmlformats.org/officeDocument/2006/relationships/slide" Target="slide62.xml"/><Relationship Id="rId4" Type="http://schemas.openxmlformats.org/officeDocument/2006/relationships/slide" Target="slide58.xml"/></Relationships>
</file>

<file path=ppt/slides/_rels/slide47.xml.rels><?xml version="1.0" encoding="UTF-8" standalone="yes"?>
<Relationships xmlns="http://schemas.openxmlformats.org/package/2006/relationships"><Relationship Id="rId3" Type="http://schemas.openxmlformats.org/officeDocument/2006/relationships/hyperlink" Target="https://en.wikipedia.org/wiki/Gantt_chart"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slide" Target="slide58.xml"/><Relationship Id="rId4" Type="http://schemas.openxmlformats.org/officeDocument/2006/relationships/slide" Target="slide4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hyperlink" Target="https://gitlab.nps.edu/Savage/EthicalControl/blob/master/missions/avcl/SailorOverboard.xml" TargetMode="External"/><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hyperlink" Target="https://gitlab.nps.edu/Savage/EthicalControl/blob/master/missions/avcl/SailorOverboardConverted.ttl"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hyperlink" Target="https://gitlab.nps.edu/Savage/EthicalControl/blob/master/queries/MissionQuery_01_GoalBranches.rq" TargetMode="External"/></Relationships>
</file>

<file path=ppt/slides/_rels/slide5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s://gitlab.nps.edu/Savage/EthicalControl/blob/master/queries/SailorOverboardConverted.MissionQuery_01_GoalBranches" TargetMode="External"/><Relationship Id="rId7" Type="http://schemas.openxmlformats.org/officeDocument/2006/relationships/image" Target="../media/image24.png"/><Relationship Id="rId2" Type="http://schemas.openxmlformats.org/officeDocument/2006/relationships/notesSlide" Target="../notesSlides/notesSlide56.xml"/><Relationship Id="rId1" Type="http://schemas.openxmlformats.org/officeDocument/2006/relationships/slideLayout" Target="../slideLayouts/slideLayout6.xml"/><Relationship Id="rId6" Type="http://schemas.openxmlformats.org/officeDocument/2006/relationships/hyperlink" Target="https://gitlab.nps.edu/Savage/EthicalControl/blob/master/queries/SailorOverboardConverted.MissionQuery_02_InitialGoal.rq.txt" TargetMode="External"/><Relationship Id="rId5" Type="http://schemas.openxmlformats.org/officeDocument/2006/relationships/hyperlink" Target="https://gitlab.nps.edu/Savage/EthicalControl/blob/master/queries/SailorOverboardConverted.MissionGoalsQuery_01.rq.txt" TargetMode="External"/><Relationship Id="rId4" Type="http://schemas.openxmlformats.org/officeDocument/2006/relationships/hyperlink" Target="https://gitlab.nps.edu/Savage/EthicalControl/blob/master/queries/SailorOverboardConverted.MissionQuery_01_GoalBranches.rq.txt"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slide" Target="slide47.xml"/><Relationship Id="rId4" Type="http://schemas.openxmlformats.org/officeDocument/2006/relationships/slide" Target="slide6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savage.nps.edu/EthicalControl/license.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savage.nps.edu/EthicalControl/license.txt"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hyperlink" Target="https://gitlab.nps.edu/Savage/EthicalControl/blob/master/queries/LifeboatTrackingConverted.MissionGoalsQuery_01_GoalBranches.rq.txt" TargetMode="External"/><Relationship Id="rId2" Type="http://schemas.openxmlformats.org/officeDocument/2006/relationships/notesSlide" Target="../notesSlides/notesSlide61.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62.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slide" Target="slide58.xml"/><Relationship Id="rId4" Type="http://schemas.openxmlformats.org/officeDocument/2006/relationships/slide" Target="slide6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hyperlink" Target="https://gitlab.nps.edu/Savage/EthicalControl/blob/master/missions/avcl/PiratesSeizingMerchantDefenseConverted.ttl"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gitlab.nps.edu/Savage/EthicalControl/blob/master/queries/PiratesSeizingMerchantDefenseConverted.MissionGoalsQuery_01_GoalBranches.rq.txt" TargetMode="External"/><Relationship Id="rId2" Type="http://schemas.openxmlformats.org/officeDocument/2006/relationships/notesSlide" Target="../notesSlides/notesSlide68.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69.xml.rels><?xml version="1.0" encoding="UTF-8" standalone="yes"?>
<Relationships xmlns="http://schemas.openxmlformats.org/package/2006/relationships"><Relationship Id="rId3" Type="http://schemas.openxmlformats.org/officeDocument/2006/relationships/hyperlink" Target="https://en.wikipedia.org/wiki/False_flag"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slide" Target="slide62.xml"/><Relationship Id="rId4" Type="http://schemas.openxmlformats.org/officeDocument/2006/relationships/slide" Target="slide46.xml"/></Relationships>
</file>

<file path=ppt/slides/_rels/slide7.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8" Type="http://schemas.openxmlformats.org/officeDocument/2006/relationships/hyperlink" Target="https://gitlab.nps.edu/Savage/EthicalControl/blob/master/queries/HospitalShipEmDecoy3.Defender.EthicalControlOODAConverted.MissionGoalsQuery_01_GoalBranches.rq.txt" TargetMode="External"/><Relationship Id="rId3" Type="http://schemas.openxmlformats.org/officeDocument/2006/relationships/image" Target="../media/image36.png"/><Relationship Id="rId7" Type="http://schemas.openxmlformats.org/officeDocument/2006/relationships/hyperlink" Target="https://gitlab.nps.edu/Savage/EthicalControl/blob/master/queries/HospitalShipEmDecoy2.Defender.SenseDecideActConverted.MissionGoalsQuery_01_GoalBranches.rq.txt" TargetMode="External"/><Relationship Id="rId2" Type="http://schemas.openxmlformats.org/officeDocument/2006/relationships/notesSlide" Target="../notesSlides/notesSlide73.xml"/><Relationship Id="rId1" Type="http://schemas.openxmlformats.org/officeDocument/2006/relationships/slideLayout" Target="../slideLayouts/slideLayout6.xml"/><Relationship Id="rId6" Type="http://schemas.openxmlformats.org/officeDocument/2006/relationships/hyperlink" Target="https://gitlab.nps.edu/Savage/EthicalControl/blob/master/queries/HospitalShipEmDecoy1.OpponentConverted.MissionGoalsQuery_01_GoalBranches.rq.txt" TargetMode="External"/><Relationship Id="rId5" Type="http://schemas.openxmlformats.org/officeDocument/2006/relationships/image" Target="../media/image38.png"/><Relationship Id="rId4" Type="http://schemas.openxmlformats.org/officeDocument/2006/relationships/image" Target="../media/image37.png"/></Relationships>
</file>

<file path=ppt/slides/_rels/slide74.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savage.nps.edu/AuvWorkbench" TargetMode="External"/><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7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Rules_of_engagement" TargetMode="External"/><Relationship Id="rId7"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gitlab.nps.edu/Savage/EthicalControl/raw/master/documents/presentations/EthicalMissionTaskingExecutionForMaritimeRobots.2016July14.pdf?inline=false" TargetMode="External"/><Relationship Id="rId5" Type="http://schemas.openxmlformats.org/officeDocument/2006/relationships/hyperlink" Target="https://gitlab.nps.edu/Savage/EthicalControl/tree/master/documents/presentations" TargetMode="External"/><Relationship Id="rId4" Type="http://schemas.openxmlformats.org/officeDocument/2006/relationships/hyperlink" Target="https://en.wikipedia.org/wiki/International_humanitarian_law" TargetMode="External"/></Relationships>
</file>

<file path=ppt/slides/_rels/slide80.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hyperlink" Target="https://seapowermagazine.org/navy-requests-information-for-unmanned-maritime-autonomy-architecture/" TargetMode="External"/><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hyperlink" Target="https://www.navysbir.com/n20_1/N201-059.htm" TargetMode="External"/><Relationship Id="rId4" Type="http://schemas.openxmlformats.org/officeDocument/2006/relationships/hyperlink" Target="https://www.navsea.navy.mil/Portals/103/Documents/Exhibits/SNA2019/UnmannedMaritimeSys-Small.pdf" TargetMode="External"/></Relationships>
</file>

<file path=ppt/slides/_rels/slide82.xml.rels><?xml version="1.0" encoding="UTF-8" standalone="yes"?>
<Relationships xmlns="http://schemas.openxmlformats.org/package/2006/relationships"><Relationship Id="rId3" Type="http://schemas.openxmlformats.org/officeDocument/2006/relationships/hyperlink" Target="https://www.esd.whs.mil/portals/54/documents/dd/issuances/dodd/300009p.pdf" TargetMode="External"/><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83.xml.rels><?xml version="1.0" encoding="UTF-8" standalone="yes"?>
<Relationships xmlns="http://schemas.openxmlformats.org/package/2006/relationships"><Relationship Id="rId3" Type="http://schemas.openxmlformats.org/officeDocument/2006/relationships/hyperlink" Target="https://www.usni.org/press/books/fleet-tactics-and-naval-operations-third-edition" TargetMode="External"/><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hyperlink" Target="https://my.nps.edu/-/in-memorium-legendary-strategist-and-fleet-tactics-author-wayne-p-hughes" TargetMode="External"/><Relationship Id="rId4" Type="http://schemas.openxmlformats.org/officeDocument/2006/relationships/image" Target="../media/image43.jpeg"/></Relationships>
</file>

<file path=ppt/slides/_rels/slide8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hyperlink" Target="https://wiki.nps.edu/display/NOW/Efficient+Messaging" TargetMode="External"/><Relationship Id="rId7" Type="http://schemas.openxmlformats.org/officeDocument/2006/relationships/hyperlink" Target="https://wiki.nps.edu/display/NOW/Network+Optional+Warfare" TargetMode="External"/><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hyperlink" Target="https://wiki.nps.edu/display/NOW/2017/12/06/Ethical+Mission+Definition+and+Execution+for+Maritime+Robots+under+Human+Supervision" TargetMode="External"/><Relationship Id="rId5" Type="http://schemas.openxmlformats.org/officeDocument/2006/relationships/hyperlink" Target="https://wiki.nps.edu/display/NOW/Semantic+Coherence" TargetMode="External"/><Relationship Id="rId4" Type="http://schemas.openxmlformats.org/officeDocument/2006/relationships/hyperlink" Target="https://wiki.nps.edu/display/NOW/Optical+Signaling" TargetMode="External"/></Relationships>
</file>

<file path=ppt/slides/_rels/slide85.xml.rels><?xml version="1.0" encoding="UTF-8" standalone="yes"?>
<Relationships xmlns="http://schemas.openxmlformats.org/package/2006/relationships"><Relationship Id="rId3" Type="http://schemas.openxmlformats.org/officeDocument/2006/relationships/hyperlink" Target="https://wiki.nps.edu/download/attachments/1082228797/Blais_Defense_RichSemanticTrackJuly2018.pdf" TargetMode="External"/><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hyperlink" Target="https://wiki.nps.edu/pages/viewpage.action?pageId=1082228797" TargetMode="External"/><Relationship Id="rId5" Type="http://schemas.openxmlformats.org/officeDocument/2006/relationships/hyperlink" Target="https://wiki.nps.edu/display/NOW/Semantic+Coherence" TargetMode="External"/><Relationship Id="rId4" Type="http://schemas.openxmlformats.org/officeDocument/2006/relationships/image" Target="../media/image46.png"/></Relationships>
</file>

<file path=ppt/slides/_rels/slide86.xml.rels><?xml version="1.0" encoding="UTF-8" standalone="yes"?>
<Relationships xmlns="http://schemas.openxmlformats.org/package/2006/relationships"><Relationship Id="rId3" Type="http://schemas.openxmlformats.org/officeDocument/2006/relationships/hyperlink" Target="https://www.aaai.org/ojs/index.php/aimagazine/article/view/2842"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87.xml.rels><?xml version="1.0" encoding="UTF-8" standalone="yes"?>
<Relationships xmlns="http://schemas.openxmlformats.org/package/2006/relationships"><Relationship Id="rId3" Type="http://schemas.openxmlformats.org/officeDocument/2006/relationships/hyperlink" Target="https://www.nrac.navy.mil/docs/2017_rpt_Autonomous_Unmanned_Systems_Don-SEP2017.pdf" TargetMode="External"/><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88.xml.rels><?xml version="1.0" encoding="UTF-8" standalone="yes"?>
<Relationships xmlns="http://schemas.openxmlformats.org/package/2006/relationships"><Relationship Id="rId3" Type="http://schemas.openxmlformats.org/officeDocument/2006/relationships/hyperlink" Target="https://media.defense.gov/2019/Feb/12/2002088963/-1/-1/1/SUMMARY-OF-DOD-AI-STRATEGY.PDF" TargetMode="External"/><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hyperlink" Target="https://www.defense.gov/Explore/News/Article/Article/1755942/dod-unveils-its-artificial-intelligence-strategy/" TargetMode="External"/></Relationships>
</file>

<file path=ppt/slides/_rels/slide89.xml.rels><?xml version="1.0" encoding="UTF-8" standalone="yes"?>
<Relationships xmlns="http://schemas.openxmlformats.org/package/2006/relationships"><Relationship Id="rId3" Type="http://schemas.openxmlformats.org/officeDocument/2006/relationships/hyperlink" Target="https://innovation.defense.gov/ai" TargetMode="External"/><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hyperlink" Target="https://media.defense.gov/2019/Oct/31/2002204459/-1/-1/0/DIB_AI_PRINCIPLES_SUPPORTING_DOCUMENT.PDF" TargetMode="External"/><Relationship Id="rId4" Type="http://schemas.openxmlformats.org/officeDocument/2006/relationships/hyperlink" Target="https://media.defense.gov/2019/Oct/31/2002204458/-1/-1/0/DIB_AI_PRINCIPLES_PRIMARY_DOCUMENT.PDF"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ieeexplore.ieee.org/document/8265218"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gitlab.nps.edu/Savage/EthicalControl/raw/master/documents/papers/EthicalMissionDefinitionIeeeJoePaper08265218.pdf?inline=false" TargetMode="External"/></Relationships>
</file>

<file path=ppt/slides/_rels/slide90.xml.rels><?xml version="1.0" encoding="UTF-8" standalone="yes"?>
<Relationships xmlns="http://schemas.openxmlformats.org/package/2006/relationships"><Relationship Id="rId3" Type="http://schemas.openxmlformats.org/officeDocument/2006/relationships/hyperlink" Target="https://www.ai.mil/" TargetMode="External"/><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hyperlink" Target="https://www.ai.mil/docs/Ethical_Principles_for_Artificial_Intelligence.pdf" TargetMode="External"/><Relationship Id="rId4" Type="http://schemas.openxmlformats.org/officeDocument/2006/relationships/hyperlink" Target="https://dodcio.defense.gov/About-DoD-CIO/Organization/JAIC/" TargetMode="External"/></Relationships>
</file>

<file path=ppt/slides/_rels/slide91.xml.rels><?xml version="1.0" encoding="UTF-8" standalone="yes"?>
<Relationships xmlns="http://schemas.openxmlformats.org/package/2006/relationships"><Relationship Id="rId3" Type="http://schemas.openxmlformats.org/officeDocument/2006/relationships/hyperlink" Target="https://www.tamupress.com/author/joel-ira-holwitt" TargetMode="External"/><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hyperlink" Target="https://www.tamupress.com/book/9781623490614/execute-against-japan/" TargetMode="External"/></Relationships>
</file>

<file path=ppt/slides/_rels/slide92.xml.rels><?xml version="1.0" encoding="UTF-8" standalone="yes"?>
<Relationships xmlns="http://schemas.openxmlformats.org/package/2006/relationships"><Relationship Id="rId3" Type="http://schemas.openxmlformats.org/officeDocument/2006/relationships/hyperlink" Target="https://www.youtube.com/watch?v=HtFJzua3xXM" TargetMode="External"/><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93.xml.rels><?xml version="1.0" encoding="UTF-8" standalone="yes"?>
<Relationships xmlns="http://schemas.openxmlformats.org/package/2006/relationships"><Relationship Id="rId3" Type="http://schemas.openxmlformats.org/officeDocument/2006/relationships/hyperlink" Target="https://www.nationalacademies.org/event/09-25-2019/docs/D6731F8D0ABF361CB04E477B57856ED99859C049B008" TargetMode="External"/><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94.xml.rels><?xml version="1.0" encoding="UTF-8" standalone="yes"?>
<Relationships xmlns="http://schemas.openxmlformats.org/package/2006/relationships"><Relationship Id="rId3" Type="http://schemas.openxmlformats.org/officeDocument/2006/relationships/hyperlink" Target="https://crsreports.congress.gov/product/details?prodcode=RL32665" TargetMode="External"/><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hyperlink" Target="https://crsreports.congress.gov/product/pdf/R/R45757"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5.xml"/><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hyperlink" Target="https://calhoun.nps.edu/handle/10945/65637" TargetMode="External"/></Relationships>
</file>

<file path=ppt/slides/_rels/slide96.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6170" y="407363"/>
            <a:ext cx="11205555" cy="2370506"/>
          </a:xfrm>
        </p:spPr>
        <p:txBody>
          <a:bodyPr>
            <a:normAutofit fontScale="90000"/>
          </a:bodyPr>
          <a:lstStyle/>
          <a:p>
            <a:r>
              <a:rPr lang="en-US" sz="6200" dirty="0" smtClean="0"/>
              <a:t>Ethical Control of Unmanned Systems</a:t>
            </a:r>
            <a:r>
              <a:rPr lang="en-US" sz="4400" dirty="0" smtClean="0"/>
              <a:t/>
            </a:r>
            <a:br>
              <a:rPr lang="en-US" sz="4400" dirty="0" smtClean="0"/>
            </a:br>
            <a:r>
              <a:rPr lang="en-US" sz="4000" dirty="0"/>
              <a:t/>
            </a:r>
            <a:br>
              <a:rPr lang="en-US" sz="4000" dirty="0"/>
            </a:br>
            <a:r>
              <a:rPr lang="en-US" sz="4400" dirty="0"/>
              <a:t>Ethical Control of Unmanned Systems using </a:t>
            </a:r>
            <a:r>
              <a:rPr lang="en-US" sz="4400" dirty="0" smtClean="0"/>
              <a:t/>
            </a:r>
            <a:br>
              <a:rPr lang="en-US" sz="4400" dirty="0" smtClean="0"/>
            </a:br>
            <a:r>
              <a:rPr lang="en-US" sz="4400" dirty="0" smtClean="0"/>
              <a:t>Formal </a:t>
            </a:r>
            <a:r>
              <a:rPr lang="en-US" sz="4400" dirty="0"/>
              <a:t>Mission Ontologies for Undersea Warfare</a:t>
            </a:r>
            <a:endParaRPr lang="en-US" sz="4200" dirty="0"/>
          </a:p>
        </p:txBody>
      </p:sp>
      <p:sp>
        <p:nvSpPr>
          <p:cNvPr id="3" name="Subtitle 2"/>
          <p:cNvSpPr>
            <a:spLocks noGrp="1"/>
          </p:cNvSpPr>
          <p:nvPr>
            <p:ph type="subTitle" idx="1"/>
          </p:nvPr>
        </p:nvSpPr>
        <p:spPr>
          <a:xfrm>
            <a:off x="1566947" y="4676008"/>
            <a:ext cx="9144000" cy="2049815"/>
          </a:xfrm>
        </p:spPr>
        <p:txBody>
          <a:bodyPr>
            <a:normAutofit lnSpcReduction="10000"/>
          </a:bodyPr>
          <a:lstStyle/>
          <a:p>
            <a:r>
              <a:rPr lang="en-US" sz="3500" dirty="0" smtClean="0"/>
              <a:t>Don Brutzman</a:t>
            </a:r>
            <a:endParaRPr lang="en-US" sz="2200" dirty="0" smtClean="0"/>
          </a:p>
          <a:p>
            <a:r>
              <a:rPr lang="en-US" sz="3500" dirty="0" smtClean="0"/>
              <a:t>Naval Postgraduate School (NPS)</a:t>
            </a:r>
          </a:p>
          <a:p>
            <a:endParaRPr lang="en-US" dirty="0" smtClean="0"/>
          </a:p>
          <a:p>
            <a:r>
              <a:rPr lang="en-US" dirty="0" smtClean="0"/>
              <a:t>4 September 2020</a:t>
            </a:r>
            <a:endParaRPr lang="en-US" dirty="0"/>
          </a:p>
        </p:txBody>
      </p:sp>
      <p:sp>
        <p:nvSpPr>
          <p:cNvPr id="4" name="Title 3"/>
          <p:cNvSpPr txBox="1">
            <a:spLocks/>
          </p:cNvSpPr>
          <p:nvPr/>
        </p:nvSpPr>
        <p:spPr>
          <a:xfrm>
            <a:off x="457124" y="3305960"/>
            <a:ext cx="11168419" cy="753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smtClean="0">
                <a:hlinkClick r:id="rId3"/>
              </a:rPr>
              <a:t>NDIA 2020 Undersea Warfare Virtual Conference</a:t>
            </a:r>
            <a:endParaRPr lang="en-US" sz="4000" dirty="0"/>
          </a:p>
        </p:txBody>
      </p:sp>
    </p:spTree>
    <p:extLst>
      <p:ext uri="{BB962C8B-B14F-4D97-AF65-F5344CB8AC3E}">
        <p14:creationId xmlns:p14="http://schemas.microsoft.com/office/powerpoint/2010/main" val="10403720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1233" y="385907"/>
            <a:ext cx="8954193" cy="1325563"/>
          </a:xfrm>
        </p:spPr>
        <p:txBody>
          <a:bodyPr>
            <a:noAutofit/>
          </a:bodyPr>
          <a:lstStyle/>
          <a:p>
            <a:r>
              <a:rPr lang="en-US" sz="4000" b="1" dirty="0"/>
              <a:t>Semantic Web and inferencing technologies for Department of Defense </a:t>
            </a:r>
            <a:r>
              <a:rPr lang="en-US" sz="4000" b="1" dirty="0" smtClean="0"/>
              <a:t>systems</a:t>
            </a:r>
            <a:endParaRPr lang="en-US" sz="4000" dirty="0"/>
          </a:p>
        </p:txBody>
      </p:sp>
      <p:sp>
        <p:nvSpPr>
          <p:cNvPr id="3" name="Content Placeholder 2"/>
          <p:cNvSpPr>
            <a:spLocks noGrp="1"/>
          </p:cNvSpPr>
          <p:nvPr>
            <p:ph idx="1"/>
          </p:nvPr>
        </p:nvSpPr>
        <p:spPr>
          <a:xfrm>
            <a:off x="511233" y="1825625"/>
            <a:ext cx="11371811" cy="4949248"/>
          </a:xfrm>
        </p:spPr>
        <p:txBody>
          <a:bodyPr>
            <a:normAutofit fontScale="77500" lnSpcReduction="20000"/>
          </a:bodyPr>
          <a:lstStyle/>
          <a:p>
            <a:r>
              <a:rPr lang="en-US" dirty="0" smtClean="0"/>
              <a:t>Duane Davis, NPS Technical Report NPS-CMIS-14-001, 2014</a:t>
            </a:r>
          </a:p>
          <a:p>
            <a:r>
              <a:rPr lang="en-US" dirty="0" smtClean="0"/>
              <a:t>Available </a:t>
            </a:r>
            <a:r>
              <a:rPr lang="en-US" dirty="0"/>
              <a:t>via </a:t>
            </a:r>
            <a:r>
              <a:rPr lang="en-US" sz="2600" dirty="0">
                <a:hlinkClick r:id="rId3"/>
              </a:rPr>
              <a:t>https://</a:t>
            </a:r>
            <a:r>
              <a:rPr lang="en-US" sz="2600" dirty="0" smtClean="0">
                <a:hlinkClick r:id="rId3"/>
              </a:rPr>
              <a:t>calhoun.nps.edu/handle/10945/43723</a:t>
            </a:r>
            <a:r>
              <a:rPr lang="en-US" sz="2600" dirty="0" smtClean="0"/>
              <a:t>  </a:t>
            </a:r>
            <a:r>
              <a:rPr lang="en-US" dirty="0" smtClean="0"/>
              <a:t>(</a:t>
            </a:r>
            <a:r>
              <a:rPr lang="en-US" dirty="0" smtClean="0">
                <a:hlinkClick r:id="rId4"/>
              </a:rPr>
              <a:t>report</a:t>
            </a:r>
            <a:r>
              <a:rPr lang="en-US" dirty="0" smtClean="0"/>
              <a:t>) (</a:t>
            </a:r>
            <a:r>
              <a:rPr lang="en-US" dirty="0" smtClean="0">
                <a:hlinkClick r:id="rId5"/>
              </a:rPr>
              <a:t>slideset</a:t>
            </a:r>
            <a:r>
              <a:rPr lang="en-US" dirty="0" smtClean="0"/>
              <a:t>)</a:t>
            </a:r>
          </a:p>
          <a:p>
            <a:r>
              <a:rPr lang="en-US" sz="3200" i="1" dirty="0" smtClean="0"/>
              <a:t>Abstract</a:t>
            </a:r>
            <a:r>
              <a:rPr lang="en-US" sz="3200" dirty="0" smtClean="0"/>
              <a:t>. </a:t>
            </a:r>
            <a:r>
              <a:rPr lang="en-US" sz="3200" dirty="0"/>
              <a:t>Operational commanders and intelligence professionals are provided with a continually-increasing volume of data from numerous sources. Effective utilization of this data can be hampered by difficulties in fusing different data streams for presentation, correlating related data from various sources and developing reliable summary and predictive products. An opportunity presently exists to improve this situation through the incorporation of Semantic Web technologies into Department of Defense (DOD) systems. This report provides a didactic overview of Description Logics (DL) and their implementation in Semantic Web languages and technologies to include the mathematical properties supporting robust knowledge representation. Subsequently, the algorithms for automated reasoning and inferencing with DLs are discussed. Included in this discussion is a comparison of available Semantic Web applications for ontology development and realization or DL reasoning capabilities with real-world knowledge bases. Finally, mechanisms for applying artificial intelligence techniques to ontological DL information are presented.</a:t>
            </a:r>
          </a:p>
        </p:txBody>
      </p:sp>
      <p:pic>
        <p:nvPicPr>
          <p:cNvPr id="4" name="Picture 3">
            <a:hlinkClick r:id="rId6"/>
          </p:cNvPr>
          <p:cNvPicPr>
            <a:picLocks noChangeAspect="1"/>
          </p:cNvPicPr>
          <p:nvPr/>
        </p:nvPicPr>
        <p:blipFill>
          <a:blip r:embed="rId7"/>
          <a:stretch>
            <a:fillRect/>
          </a:stretch>
        </p:blipFill>
        <p:spPr>
          <a:xfrm>
            <a:off x="9556866" y="526845"/>
            <a:ext cx="2417618" cy="1802793"/>
          </a:xfrm>
          <a:prstGeom prst="rect">
            <a:avLst/>
          </a:prstGeom>
          <a:ln>
            <a:solidFill>
              <a:schemeClr val="accent1">
                <a:lumMod val="50000"/>
              </a:schemeClr>
            </a:solidFill>
          </a:ln>
        </p:spPr>
      </p:pic>
      <p:sp>
        <p:nvSpPr>
          <p:cNvPr id="7"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10</a:t>
            </a:fld>
            <a:endParaRPr lang="en-US"/>
          </a:p>
        </p:txBody>
      </p:sp>
    </p:spTree>
    <p:extLst>
      <p:ext uri="{BB962C8B-B14F-4D97-AF65-F5344CB8AC3E}">
        <p14:creationId xmlns:p14="http://schemas.microsoft.com/office/powerpoint/2010/main" val="183975378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Where must we go next</a:t>
            </a:r>
            <a:endParaRPr lang="en-US" dirty="0"/>
          </a:p>
        </p:txBody>
      </p:sp>
      <p:sp>
        <p:nvSpPr>
          <p:cNvPr id="6" name="Content Placeholder 5"/>
          <p:cNvSpPr>
            <a:spLocks noGrp="1"/>
          </p:cNvSpPr>
          <p:nvPr>
            <p:ph idx="1"/>
          </p:nvPr>
        </p:nvSpPr>
        <p:spPr/>
        <p:txBody>
          <a:bodyPr>
            <a:normAutofit lnSpcReduction="10000"/>
          </a:bodyPr>
          <a:lstStyle/>
          <a:p>
            <a:r>
              <a:rPr lang="en-US" sz="3200" dirty="0" smtClean="0"/>
              <a:t>Massive testing of unmanned hardware + software ability to follow both orders and constraints </a:t>
            </a:r>
            <a:r>
              <a:rPr lang="en-US" sz="3200" dirty="0" smtClean="0"/>
              <a:t>in </a:t>
            </a:r>
            <a:r>
              <a:rPr lang="en-US" sz="3200" dirty="0" smtClean="0"/>
              <a:t>physically realistic virtual </a:t>
            </a:r>
            <a:r>
              <a:rPr lang="en-US" sz="3200" dirty="0" smtClean="0"/>
              <a:t>environments.</a:t>
            </a:r>
            <a:endParaRPr lang="en-US" sz="3200" dirty="0" smtClean="0"/>
          </a:p>
          <a:p>
            <a:r>
              <a:rPr lang="en-US" sz="3200" dirty="0" smtClean="0"/>
              <a:t>Certify capabilities via field experimentation (FX), confirmed by USW range exercises and regular force </a:t>
            </a:r>
            <a:r>
              <a:rPr lang="en-US" sz="3200" dirty="0" smtClean="0"/>
              <a:t>operations.</a:t>
            </a:r>
            <a:endParaRPr lang="en-US" sz="3200" dirty="0" smtClean="0"/>
          </a:p>
          <a:p>
            <a:r>
              <a:rPr lang="en-US" sz="3200" dirty="0" smtClean="0"/>
              <a:t>Human warfighters and commanders (not just engineers) review and approve unmanned systems as… </a:t>
            </a:r>
            <a:r>
              <a:rPr lang="en-US" sz="3200" i="1" dirty="0" smtClean="0"/>
              <a:t>qualified</a:t>
            </a:r>
            <a:r>
              <a:rPr lang="en-US" sz="3200" dirty="0" smtClean="0"/>
              <a:t>.</a:t>
            </a:r>
            <a:endParaRPr lang="en-US" sz="3200" dirty="0" smtClean="0"/>
          </a:p>
          <a:p>
            <a:r>
              <a:rPr lang="en-US" sz="3200" dirty="0" smtClean="0"/>
              <a:t>New normal will be human + machine teaming.  Mainstream capabilities in all aspects of acquisition and deployment.</a:t>
            </a:r>
          </a:p>
        </p:txBody>
      </p:sp>
    </p:spTree>
    <p:extLst>
      <p:ext uri="{BB962C8B-B14F-4D97-AF65-F5344CB8AC3E}">
        <p14:creationId xmlns:p14="http://schemas.microsoft.com/office/powerpoint/2010/main" val="98246941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a:xfrm>
            <a:off x="838200" y="1825625"/>
            <a:ext cx="10406149" cy="4895850"/>
          </a:xfrm>
        </p:spPr>
        <p:txBody>
          <a:bodyPr>
            <a:normAutofit fontScale="92500" lnSpcReduction="10000"/>
          </a:bodyPr>
          <a:lstStyle/>
          <a:p>
            <a:r>
              <a:rPr lang="en-US" dirty="0" smtClean="0"/>
              <a:t>This work builds upon 3 decades of inquiry by NPS faculty, staff and graduate/doctoral students serving on active duty.</a:t>
            </a:r>
          </a:p>
          <a:p>
            <a:r>
              <a:rPr lang="en-US" dirty="0" smtClean="0"/>
              <a:t>Co-investigators Dr. Curtis Blais and Dr. Robert B. McGhee.  CRADA leads RADM Jerry Ellis USN (Ret.) and Julie Leeman, Raytheon Technologies.</a:t>
            </a:r>
          </a:p>
          <a:p>
            <a:r>
              <a:rPr lang="en-US" dirty="0" smtClean="0"/>
              <a:t>Research support by Raytheon Missile Systems (RMS) and </a:t>
            </a:r>
            <a:r>
              <a:rPr lang="fr-FR" dirty="0"/>
              <a:t>Raytheon BBN </a:t>
            </a:r>
            <a:r>
              <a:rPr lang="fr-FR" dirty="0" smtClean="0"/>
              <a:t>Technologies (</a:t>
            </a:r>
            <a:r>
              <a:rPr lang="en-US" dirty="0"/>
              <a:t>Tucson Arizona </a:t>
            </a:r>
            <a:r>
              <a:rPr lang="en-US" dirty="0" smtClean="0"/>
              <a:t>and </a:t>
            </a:r>
            <a:r>
              <a:rPr lang="fr-FR" dirty="0" smtClean="0"/>
              <a:t>Arlington Virginia)</a:t>
            </a:r>
            <a:r>
              <a:rPr lang="en-US" dirty="0" smtClean="0"/>
              <a:t> has been instrumental in recent progress during 2019-2020. </a:t>
            </a:r>
          </a:p>
          <a:p>
            <a:r>
              <a:rPr lang="en-US" dirty="0" smtClean="0"/>
              <a:t>Significant contributions by </a:t>
            </a:r>
            <a:r>
              <a:rPr lang="en-US" dirty="0" err="1" smtClean="0"/>
              <a:t>Hsin</a:t>
            </a:r>
            <a:r>
              <a:rPr lang="en-US" dirty="0" smtClean="0"/>
              <a:t>-Fu “Sinker” Wu, Richard </a:t>
            </a:r>
            <a:r>
              <a:rPr lang="en-US" dirty="0" err="1" smtClean="0"/>
              <a:t>Markeloff</a:t>
            </a:r>
            <a:r>
              <a:rPr lang="en-US" dirty="0" smtClean="0"/>
              <a:t> and others at Raytheon, supporting current work under CRADA with NPS.</a:t>
            </a:r>
          </a:p>
          <a:p>
            <a:r>
              <a:rPr lang="en-US" dirty="0" smtClean="0"/>
              <a:t>Work with Dr. Jakub </a:t>
            </a:r>
            <a:r>
              <a:rPr lang="en-US" dirty="0"/>
              <a:t>Flotyński </a:t>
            </a:r>
            <a:r>
              <a:rPr lang="en-US" dirty="0" smtClean="0"/>
              <a:t>on </a:t>
            </a:r>
            <a:r>
              <a:rPr lang="en-US" dirty="0" smtClean="0">
                <a:hlinkClick r:id="rId3"/>
              </a:rPr>
              <a:t>X3D Ontology for Semantic Web</a:t>
            </a:r>
            <a:r>
              <a:rPr lang="en-US" dirty="0" smtClean="0"/>
              <a:t> was an essential prerequisite to the capabilities demonstrated here.</a:t>
            </a:r>
          </a:p>
          <a:p>
            <a:r>
              <a:rPr lang="en-US" dirty="0" smtClean="0"/>
              <a:t>Collaborative design efforts with numerous skilled engineers and scientists is gratefully acknowledged.  Further activity is welcome.</a:t>
            </a:r>
            <a:endParaRPr lang="en-US" dirty="0"/>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101</a:t>
            </a:fld>
            <a:endParaRPr lang="en-US"/>
          </a:p>
        </p:txBody>
      </p:sp>
    </p:spTree>
    <p:extLst>
      <p:ext uri="{BB962C8B-B14F-4D97-AF65-F5344CB8AC3E}">
        <p14:creationId xmlns:p14="http://schemas.microsoft.com/office/powerpoint/2010/main" val="309040345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ChangeArrowheads="1"/>
          </p:cNvSpPr>
          <p:nvPr>
            <p:ph type="body" idx="1"/>
          </p:nvPr>
        </p:nvSpPr>
        <p:spPr>
          <a:xfrm>
            <a:off x="2347914" y="1729047"/>
            <a:ext cx="7272337" cy="4773353"/>
          </a:xfrm>
        </p:spPr>
        <p:txBody>
          <a:bodyPr>
            <a:normAutofit/>
          </a:bodyPr>
          <a:lstStyle/>
          <a:p>
            <a:pPr marL="0" indent="0" algn="ctr">
              <a:lnSpc>
                <a:spcPct val="10000"/>
              </a:lnSpc>
            </a:pPr>
            <a:endParaRPr lang="en-US" dirty="0"/>
          </a:p>
          <a:p>
            <a:pPr marL="0" indent="0" algn="ctr">
              <a:lnSpc>
                <a:spcPct val="80000"/>
              </a:lnSpc>
              <a:buNone/>
            </a:pPr>
            <a:r>
              <a:rPr lang="en-US" sz="3900" b="1" dirty="0" smtClean="0"/>
              <a:t>Don Brutzman</a:t>
            </a:r>
          </a:p>
          <a:p>
            <a:pPr marL="0" indent="0" algn="ctr">
              <a:lnSpc>
                <a:spcPct val="80000"/>
              </a:lnSpc>
              <a:buNone/>
            </a:pPr>
            <a:endParaRPr lang="en-US" sz="3600" b="1" dirty="0"/>
          </a:p>
          <a:p>
            <a:pPr marL="0" indent="0" algn="ctr">
              <a:lnSpc>
                <a:spcPct val="10000"/>
              </a:lnSpc>
              <a:buNone/>
            </a:pPr>
            <a:endParaRPr lang="en-US" b="1" dirty="0"/>
          </a:p>
          <a:p>
            <a:pPr marL="0" indent="0" algn="ctr">
              <a:lnSpc>
                <a:spcPct val="10000"/>
              </a:lnSpc>
              <a:buNone/>
            </a:pPr>
            <a:endParaRPr lang="en-US" dirty="0" smtClean="0"/>
          </a:p>
          <a:p>
            <a:pPr marL="0" indent="0" algn="ctr">
              <a:lnSpc>
                <a:spcPct val="10000"/>
              </a:lnSpc>
              <a:buNone/>
            </a:pPr>
            <a:r>
              <a:rPr lang="en-US" sz="2400" i="1" dirty="0" smtClean="0">
                <a:hlinkClick r:id="rId3"/>
              </a:rPr>
              <a:t>brutzman@nps.edu</a:t>
            </a:r>
            <a:r>
              <a:rPr lang="en-US" sz="2400" i="1" dirty="0" smtClean="0"/>
              <a:t> </a:t>
            </a:r>
            <a:endParaRPr lang="en-US" sz="2400" dirty="0"/>
          </a:p>
          <a:p>
            <a:pPr marL="0" indent="0" algn="ctr">
              <a:lnSpc>
                <a:spcPct val="80000"/>
              </a:lnSpc>
              <a:buNone/>
            </a:pPr>
            <a:r>
              <a:rPr lang="en-US" sz="2400" i="1" dirty="0" smtClean="0">
                <a:hlinkClick r:id="rId4"/>
              </a:rPr>
              <a:t>http</a:t>
            </a:r>
            <a:r>
              <a:rPr lang="en-US" sz="2400" i="1" dirty="0">
                <a:hlinkClick r:id="rId4"/>
              </a:rPr>
              <a:t>://faculty.nps.edu/brutzman</a:t>
            </a:r>
            <a:r>
              <a:rPr lang="en-US" sz="2400" i="1" dirty="0"/>
              <a:t> </a:t>
            </a:r>
            <a:endParaRPr lang="en-US" i="1" dirty="0"/>
          </a:p>
          <a:p>
            <a:pPr marL="0" indent="0" algn="ctr">
              <a:lnSpc>
                <a:spcPct val="40000"/>
              </a:lnSpc>
              <a:buNone/>
            </a:pPr>
            <a:endParaRPr lang="en-US" dirty="0"/>
          </a:p>
          <a:p>
            <a:pPr marL="0" indent="0" algn="ctr">
              <a:lnSpc>
                <a:spcPct val="80000"/>
              </a:lnSpc>
              <a:buNone/>
            </a:pPr>
            <a:r>
              <a:rPr lang="en-US" sz="2400" dirty="0"/>
              <a:t>Code USW/Br, Naval Postgraduate School</a:t>
            </a:r>
          </a:p>
          <a:p>
            <a:pPr marL="0" indent="0" algn="ctr">
              <a:lnSpc>
                <a:spcPct val="80000"/>
              </a:lnSpc>
              <a:buNone/>
            </a:pPr>
            <a:r>
              <a:rPr lang="en-US" sz="2400" dirty="0"/>
              <a:t>Monterey California 93943-5000 USA</a:t>
            </a:r>
            <a:endParaRPr lang="en-US" dirty="0"/>
          </a:p>
          <a:p>
            <a:pPr marL="0" indent="0" algn="ctr">
              <a:lnSpc>
                <a:spcPct val="80000"/>
              </a:lnSpc>
              <a:buNone/>
            </a:pPr>
            <a:r>
              <a:rPr lang="en-US" sz="2400" dirty="0"/>
              <a:t>1.831.656.2149 work</a:t>
            </a:r>
          </a:p>
          <a:p>
            <a:pPr marL="0" indent="0" algn="ctr">
              <a:lnSpc>
                <a:spcPct val="80000"/>
              </a:lnSpc>
              <a:buNone/>
            </a:pPr>
            <a:r>
              <a:rPr lang="en-US" sz="2400" dirty="0"/>
              <a:t>1.831.402.4809   cell</a:t>
            </a:r>
            <a:r>
              <a:rPr lang="en-US" dirty="0" smtClean="0">
                <a:hlinkClick r:id="" action="ppaction://noaction"/>
              </a:rPr>
              <a:t>    </a:t>
            </a:r>
            <a:endParaRPr lang="en-US" dirty="0">
              <a:hlinkClick r:id="" action="ppaction://noaction"/>
            </a:endParaRPr>
          </a:p>
        </p:txBody>
      </p:sp>
      <p:sp>
        <p:nvSpPr>
          <p:cNvPr id="250883" name="Rectangle 3"/>
          <p:cNvSpPr>
            <a:spLocks noGrp="1" noChangeArrowheads="1"/>
          </p:cNvSpPr>
          <p:nvPr>
            <p:ph type="title"/>
          </p:nvPr>
        </p:nvSpPr>
        <p:spPr/>
        <p:txBody>
          <a:bodyPr/>
          <a:lstStyle/>
          <a:p>
            <a:r>
              <a:rPr lang="en-US" dirty="0"/>
              <a:t>Contact</a:t>
            </a:r>
          </a:p>
        </p:txBody>
      </p:sp>
      <p:sp>
        <p:nvSpPr>
          <p:cNvPr id="4" name="Action Button: End 3">
            <a:hlinkClick r:id="rId5" action="ppaction://hlinksldjump" highlightClick="1"/>
          </p:cNvPr>
          <p:cNvSpPr/>
          <p:nvPr/>
        </p:nvSpPr>
        <p:spPr>
          <a:xfrm rot="16200000">
            <a:off x="11130742" y="403170"/>
            <a:ext cx="569422" cy="627611"/>
          </a:xfrm>
          <a:prstGeom prst="actionButtonEnd">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102</a:t>
            </a:fld>
            <a:endParaRPr lang="en-US"/>
          </a:p>
        </p:txBody>
      </p:sp>
    </p:spTree>
    <p:extLst>
      <p:ext uri="{BB962C8B-B14F-4D97-AF65-F5344CB8AC3E}">
        <p14:creationId xmlns:p14="http://schemas.microsoft.com/office/powerpoint/2010/main" val="40981642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332652" y="365125"/>
            <a:ext cx="7721083" cy="1325563"/>
          </a:xfrm>
        </p:spPr>
        <p:txBody>
          <a:bodyPr/>
          <a:lstStyle/>
          <a:p>
            <a:r>
              <a:rPr lang="en-US" dirty="0" smtClean="0"/>
              <a:t>Ethical Control flyer</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24000" y="0"/>
            <a:ext cx="9144000" cy="6858000"/>
          </a:xfrm>
          <a:prstGeom prst="rect">
            <a:avLst/>
          </a:prstGeom>
        </p:spPr>
      </p:pic>
      <p:sp>
        <p:nvSpPr>
          <p:cNvPr id="6" name="Slide Number Placeholder 5"/>
          <p:cNvSpPr>
            <a:spLocks noGrp="1"/>
          </p:cNvSpPr>
          <p:nvPr>
            <p:ph type="sldNum" sz="quarter" idx="12"/>
          </p:nvPr>
        </p:nvSpPr>
        <p:spPr>
          <a:xfrm>
            <a:off x="9082091" y="6356350"/>
            <a:ext cx="2743200" cy="365125"/>
          </a:xfrm>
        </p:spPr>
        <p:txBody>
          <a:bodyPr/>
          <a:lstStyle/>
          <a:p>
            <a:fld id="{B31A39DF-61A9-4ACA-B734-536BAC9BE44A}" type="slidenum">
              <a:rPr lang="en-US" smtClean="0"/>
              <a:t>103</a:t>
            </a:fld>
            <a:endParaRPr lang="en-US"/>
          </a:p>
        </p:txBody>
      </p:sp>
    </p:spTree>
    <p:extLst>
      <p:ext uri="{BB962C8B-B14F-4D97-AF65-F5344CB8AC3E}">
        <p14:creationId xmlns:p14="http://schemas.microsoft.com/office/powerpoint/2010/main" val="37893357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791700" cy="1325563"/>
          </a:xfrm>
        </p:spPr>
        <p:txBody>
          <a:bodyPr/>
          <a:lstStyle/>
          <a:p>
            <a:r>
              <a:rPr lang="en-US" dirty="0" smtClean="0"/>
              <a:t>Description Logic (DL) Rules provide basis for Mission Execution Ontology (MEO)</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10052354"/>
              </p:ext>
            </p:extLst>
          </p:nvPr>
        </p:nvGraphicFramePr>
        <p:xfrm>
          <a:off x="1519238" y="1804986"/>
          <a:ext cx="7324724" cy="4829176"/>
        </p:xfrm>
        <a:graphic>
          <a:graphicData uri="http://schemas.openxmlformats.org/drawingml/2006/table">
            <a:tbl>
              <a:tblPr firstRow="1" firstCol="1" bandRow="1">
                <a:tableStyleId>{5C22544A-7EE6-4342-B048-85BDC9FD1C3A}</a:tableStyleId>
              </a:tblPr>
              <a:tblGrid>
                <a:gridCol w="694757">
                  <a:extLst>
                    <a:ext uri="{9D8B030D-6E8A-4147-A177-3AD203B41FA5}">
                      <a16:colId xmlns:a16="http://schemas.microsoft.com/office/drawing/2014/main" val="3031951417"/>
                    </a:ext>
                  </a:extLst>
                </a:gridCol>
                <a:gridCol w="3320773">
                  <a:extLst>
                    <a:ext uri="{9D8B030D-6E8A-4147-A177-3AD203B41FA5}">
                      <a16:colId xmlns:a16="http://schemas.microsoft.com/office/drawing/2014/main" val="978523250"/>
                    </a:ext>
                  </a:extLst>
                </a:gridCol>
                <a:gridCol w="3309194">
                  <a:extLst>
                    <a:ext uri="{9D8B030D-6E8A-4147-A177-3AD203B41FA5}">
                      <a16:colId xmlns:a16="http://schemas.microsoft.com/office/drawing/2014/main" val="741603402"/>
                    </a:ext>
                  </a:extLst>
                </a:gridCol>
              </a:tblGrid>
              <a:tr h="248414">
                <a:tc>
                  <a:txBody>
                    <a:bodyPr/>
                    <a:lstStyle/>
                    <a:p>
                      <a:pPr marL="0" marR="0">
                        <a:spcBef>
                          <a:spcPts val="0"/>
                        </a:spcBef>
                        <a:spcAft>
                          <a:spcPts val="0"/>
                        </a:spcAft>
                      </a:pPr>
                      <a:r>
                        <a:rPr lang="en-US" sz="1200">
                          <a:effectLst/>
                        </a:rPr>
                        <a:t>Rules</a:t>
                      </a:r>
                      <a:endParaRPr lang="en-US" sz="12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Description Logic Equations</a:t>
                      </a:r>
                      <a:endParaRPr lang="en-US" sz="12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dirty="0">
                          <a:effectLst/>
                        </a:rPr>
                        <a:t>Plain-language description</a:t>
                      </a:r>
                      <a:endParaRPr lang="en-US" sz="1200" dirty="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2111106188"/>
                  </a:ext>
                </a:extLst>
              </a:tr>
              <a:tr h="248414">
                <a:tc gridSpan="3">
                  <a:txBody>
                    <a:bodyPr/>
                    <a:lstStyle/>
                    <a:p>
                      <a:pPr marL="0" marR="0">
                        <a:spcBef>
                          <a:spcPts val="0"/>
                        </a:spcBef>
                        <a:spcAft>
                          <a:spcPts val="0"/>
                        </a:spcAft>
                      </a:pPr>
                      <a:r>
                        <a:rPr lang="en-US" sz="1200" dirty="0">
                          <a:effectLst/>
                        </a:rPr>
                        <a:t>M = Mission Rules</a:t>
                      </a:r>
                      <a:endParaRPr lang="en-US" sz="1200" dirty="0">
                        <a:effectLst/>
                        <a:latin typeface="Times New Roman" panose="02020603050405020304" pitchFamily="18" charset="0"/>
                        <a:ea typeface="MS Mincho"/>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75562189"/>
                  </a:ext>
                </a:extLst>
              </a:tr>
              <a:tr h="476956">
                <a:tc>
                  <a:txBody>
                    <a:bodyPr/>
                    <a:lstStyle/>
                    <a:p>
                      <a:pPr marL="0" marR="0">
                        <a:spcBef>
                          <a:spcPts val="0"/>
                        </a:spcBef>
                        <a:spcAft>
                          <a:spcPts val="0"/>
                        </a:spcAft>
                      </a:pPr>
                      <a:r>
                        <a:rPr lang="en-US" sz="1200">
                          <a:effectLst/>
                        </a:rPr>
                        <a:t>M1</a:t>
                      </a:r>
                      <a:endParaRPr lang="en-US" sz="12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Mission ⊑ </a:t>
                      </a:r>
                      <a:r>
                        <a:rPr lang="en-US" sz="1200">
                          <a:effectLst/>
                          <a:sym typeface="Symbol" panose="05050102010706020507" pitchFamily="18" charset="2"/>
                        </a:rPr>
                        <a:t></a:t>
                      </a:r>
                      <a:r>
                        <a:rPr lang="en-US" sz="1200">
                          <a:effectLst/>
                        </a:rPr>
                        <a:t>startsWith.Goal ⊓ =1startsWith.Goal</a:t>
                      </a:r>
                      <a:endParaRPr lang="en-US" sz="12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A Mission can only start with a Goal and must start with exactly one Goal</a:t>
                      </a:r>
                      <a:endParaRPr lang="en-US" sz="12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3030580984"/>
                  </a:ext>
                </a:extLst>
              </a:tr>
              <a:tr h="476956">
                <a:tc>
                  <a:txBody>
                    <a:bodyPr/>
                    <a:lstStyle/>
                    <a:p>
                      <a:pPr marL="0" marR="0">
                        <a:spcBef>
                          <a:spcPts val="0"/>
                        </a:spcBef>
                        <a:spcAft>
                          <a:spcPts val="0"/>
                        </a:spcAft>
                      </a:pPr>
                      <a:r>
                        <a:rPr lang="en-US" sz="1200">
                          <a:effectLst/>
                        </a:rPr>
                        <a:t>M2</a:t>
                      </a:r>
                      <a:endParaRPr lang="en-US" sz="12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Mission ⊑ </a:t>
                      </a:r>
                      <a:r>
                        <a:rPr lang="en-US" sz="1200">
                          <a:effectLst/>
                          <a:sym typeface="Symbol" panose="05050102010706020507" pitchFamily="18" charset="2"/>
                        </a:rPr>
                        <a:t></a:t>
                      </a:r>
                      <a:r>
                        <a:rPr lang="en-US" sz="1200">
                          <a:effectLst/>
                        </a:rPr>
                        <a:t>includes.Goal ⊓ </a:t>
                      </a:r>
                      <a:r>
                        <a:rPr lang="en-US" sz="1200">
                          <a:effectLst/>
                          <a:sym typeface="Symbol" panose="05050102010706020507" pitchFamily="18" charset="2"/>
                        </a:rPr>
                        <a:t></a:t>
                      </a:r>
                      <a:r>
                        <a:rPr lang="en-US" sz="1200">
                          <a:effectLst/>
                        </a:rPr>
                        <a:t>1includes.Goal</a:t>
                      </a:r>
                      <a:endParaRPr lang="en-US" sz="12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A Mission can only include Goals and must include one of more Goals</a:t>
                      </a:r>
                      <a:endParaRPr lang="en-US" sz="12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3129175225"/>
                  </a:ext>
                </a:extLst>
              </a:tr>
              <a:tr h="496829">
                <a:tc>
                  <a:txBody>
                    <a:bodyPr/>
                    <a:lstStyle/>
                    <a:p>
                      <a:pPr marL="0" marR="0">
                        <a:spcBef>
                          <a:spcPts val="0"/>
                        </a:spcBef>
                        <a:spcAft>
                          <a:spcPts val="0"/>
                        </a:spcAft>
                      </a:pPr>
                      <a:r>
                        <a:rPr lang="en-US" sz="1200">
                          <a:effectLst/>
                        </a:rPr>
                        <a:t>M3</a:t>
                      </a:r>
                      <a:endParaRPr lang="en-US" sz="12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Mission ⊑ </a:t>
                      </a:r>
                      <a:r>
                        <a:rPr lang="en-US" sz="1200">
                          <a:effectLst/>
                          <a:sym typeface="Symbol" panose="05050102010706020507" pitchFamily="18" charset="2"/>
                        </a:rPr>
                        <a:t></a:t>
                      </a:r>
                      <a:r>
                        <a:rPr lang="en-US" sz="1200">
                          <a:effectLst/>
                        </a:rPr>
                        <a:t>hasConstraint.Constraint</a:t>
                      </a:r>
                      <a:endParaRPr lang="en-US" sz="12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A Mission can only be constrained by Constraints </a:t>
                      </a:r>
                      <a:endParaRPr lang="en-US" sz="12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144185092"/>
                  </a:ext>
                </a:extLst>
              </a:tr>
              <a:tr h="476956">
                <a:tc>
                  <a:txBody>
                    <a:bodyPr/>
                    <a:lstStyle/>
                    <a:p>
                      <a:pPr marL="0" marR="0">
                        <a:spcBef>
                          <a:spcPts val="0"/>
                        </a:spcBef>
                        <a:spcAft>
                          <a:spcPts val="0"/>
                        </a:spcAft>
                      </a:pPr>
                      <a:r>
                        <a:rPr lang="en-US" sz="1200">
                          <a:effectLst/>
                        </a:rPr>
                        <a:t>M4</a:t>
                      </a:r>
                      <a:endParaRPr lang="en-US" sz="12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startsWith ⊑ includes</a:t>
                      </a:r>
                      <a:endParaRPr lang="en-US" sz="12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A Mission must include the Goal that it starts with</a:t>
                      </a:r>
                      <a:endParaRPr lang="en-US" sz="12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2208721126"/>
                  </a:ext>
                </a:extLst>
              </a:tr>
              <a:tr h="496829">
                <a:tc>
                  <a:txBody>
                    <a:bodyPr/>
                    <a:lstStyle/>
                    <a:p>
                      <a:pPr marL="0" marR="0">
                        <a:spcBef>
                          <a:spcPts val="0"/>
                        </a:spcBef>
                        <a:spcAft>
                          <a:spcPts val="0"/>
                        </a:spcAft>
                      </a:pPr>
                      <a:r>
                        <a:rPr lang="en-US" sz="1200">
                          <a:effectLst/>
                        </a:rPr>
                        <a:t>M5</a:t>
                      </a:r>
                      <a:endParaRPr lang="en-US" sz="12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Mission ⊑ </a:t>
                      </a:r>
                      <a:r>
                        <a:rPr lang="en-US" sz="1200">
                          <a:effectLst/>
                          <a:sym typeface="Symbol" panose="05050102010706020507" pitchFamily="18" charset="2"/>
                        </a:rPr>
                        <a:t></a:t>
                      </a:r>
                      <a:r>
                        <a:rPr lang="en-US" sz="1200">
                          <a:effectLst/>
                        </a:rPr>
                        <a:t>performableBy.Vehicle</a:t>
                      </a:r>
                      <a:endParaRPr lang="en-US" sz="12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A Mission can only be performed by a Vehicle </a:t>
                      </a:r>
                      <a:endParaRPr lang="en-US" sz="12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1216109969"/>
                  </a:ext>
                </a:extLst>
              </a:tr>
              <a:tr h="953911">
                <a:tc>
                  <a:txBody>
                    <a:bodyPr/>
                    <a:lstStyle/>
                    <a:p>
                      <a:pPr marL="0" marR="0">
                        <a:spcBef>
                          <a:spcPts val="0"/>
                        </a:spcBef>
                        <a:spcAft>
                          <a:spcPts val="0"/>
                        </a:spcAft>
                      </a:pPr>
                      <a:r>
                        <a:rPr lang="en-US" sz="1200">
                          <a:effectLst/>
                        </a:rPr>
                        <a:t>M6</a:t>
                      </a:r>
                      <a:endParaRPr lang="en-US" sz="12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dirty="0">
                          <a:effectLst/>
                        </a:rPr>
                        <a:t>Cannot be expressed in DL</a:t>
                      </a:r>
                      <a:endParaRPr lang="en-US" sz="1200" dirty="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A Mission cannot be performable by a Vehicle unless that Vehicle has the ability to identify all Constraints associated with that mission</a:t>
                      </a:r>
                      <a:endParaRPr lang="en-US" sz="120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366479055"/>
                  </a:ext>
                </a:extLst>
              </a:tr>
              <a:tr h="953911">
                <a:tc>
                  <a:txBody>
                    <a:bodyPr/>
                    <a:lstStyle/>
                    <a:p>
                      <a:pPr marL="0" marR="0">
                        <a:spcBef>
                          <a:spcPts val="0"/>
                        </a:spcBef>
                        <a:spcAft>
                          <a:spcPts val="0"/>
                        </a:spcAft>
                      </a:pPr>
                      <a:r>
                        <a:rPr lang="en-US" sz="1200">
                          <a:effectLst/>
                        </a:rPr>
                        <a:t>M7</a:t>
                      </a:r>
                      <a:endParaRPr lang="en-US" sz="12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Cannot be expressed in DL</a:t>
                      </a:r>
                      <a:endParaRPr lang="en-US" sz="1200">
                        <a:effectLst/>
                        <a:latin typeface="Times New Roman" panose="02020603050405020304" pitchFamily="18" charset="0"/>
                        <a:ea typeface="MS Mincho"/>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dirty="0">
                          <a:effectLst/>
                        </a:rPr>
                        <a:t>A Mission cannot be performable by a Vehicle unless that Vehicle has the capability to accomplish all Goals included in that Mission</a:t>
                      </a:r>
                      <a:endParaRPr lang="en-US" sz="1200" dirty="0">
                        <a:effectLst/>
                        <a:latin typeface="Times New Roman" panose="02020603050405020304" pitchFamily="18"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638929484"/>
                  </a:ext>
                </a:extLst>
              </a:tr>
            </a:tbl>
          </a:graphicData>
        </a:graphic>
      </p:graphicFrame>
      <p:sp>
        <p:nvSpPr>
          <p:cNvPr id="6" name="TextBox 5"/>
          <p:cNvSpPr txBox="1"/>
          <p:nvPr/>
        </p:nvSpPr>
        <p:spPr>
          <a:xfrm>
            <a:off x="9205911" y="3552825"/>
            <a:ext cx="2767013" cy="923330"/>
          </a:xfrm>
          <a:prstGeom prst="rect">
            <a:avLst/>
          </a:prstGeom>
          <a:noFill/>
          <a:ln>
            <a:solidFill>
              <a:srgbClr val="002060"/>
            </a:solidFill>
          </a:ln>
        </p:spPr>
        <p:txBody>
          <a:bodyPr wrap="square" rtlCol="0">
            <a:spAutoFit/>
          </a:bodyPr>
          <a:lstStyle/>
          <a:p>
            <a:pPr algn="ctr"/>
            <a:r>
              <a:rPr lang="en-US" dirty="0" smtClean="0"/>
              <a:t>Excerpted from full</a:t>
            </a:r>
          </a:p>
          <a:p>
            <a:pPr algn="ctr"/>
            <a:r>
              <a:rPr lang="en-US" dirty="0" smtClean="0">
                <a:hlinkClick r:id="rId3"/>
              </a:rPr>
              <a:t>Mission Execution Ontology Decision Logic Tables</a:t>
            </a:r>
            <a:endParaRPr lang="en-US" dirty="0"/>
          </a:p>
        </p:txBody>
      </p:sp>
      <p:sp>
        <p:nvSpPr>
          <p:cNvPr id="7"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11</a:t>
            </a:fld>
            <a:endParaRPr lang="en-US"/>
          </a:p>
        </p:txBody>
      </p:sp>
      <p:sp>
        <p:nvSpPr>
          <p:cNvPr id="8" name="TextBox 7"/>
          <p:cNvSpPr txBox="1"/>
          <p:nvPr/>
        </p:nvSpPr>
        <p:spPr>
          <a:xfrm>
            <a:off x="9053511" y="4769921"/>
            <a:ext cx="2767013" cy="646331"/>
          </a:xfrm>
          <a:prstGeom prst="rect">
            <a:avLst/>
          </a:prstGeom>
          <a:noFill/>
        </p:spPr>
        <p:txBody>
          <a:bodyPr wrap="square" rtlCol="0">
            <a:spAutoFit/>
          </a:bodyPr>
          <a:lstStyle/>
          <a:p>
            <a:pPr algn="ctr"/>
            <a:r>
              <a:rPr lang="en-US" dirty="0" smtClean="0"/>
              <a:t>Original author: </a:t>
            </a:r>
          </a:p>
          <a:p>
            <a:pPr algn="ctr"/>
            <a:r>
              <a:rPr lang="en-US" dirty="0" smtClean="0"/>
              <a:t>Duane Davis</a:t>
            </a:r>
            <a:endParaRPr lang="en-US" dirty="0"/>
          </a:p>
        </p:txBody>
      </p:sp>
    </p:spTree>
    <p:extLst>
      <p:ext uri="{BB962C8B-B14F-4D97-AF65-F5344CB8AC3E}">
        <p14:creationId xmlns:p14="http://schemas.microsoft.com/office/powerpoint/2010/main" val="143823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Mission Representation using Autonomous Vehicle </a:t>
            </a:r>
            <a:br>
              <a:rPr lang="en-US" dirty="0" smtClean="0"/>
            </a:br>
            <a:r>
              <a:rPr lang="en-US" dirty="0" smtClean="0"/>
              <a:t>Command Language (AVCL)</a:t>
            </a:r>
            <a:endParaRPr lang="en-US" dirty="0"/>
          </a:p>
        </p:txBody>
      </p:sp>
      <p:sp>
        <p:nvSpPr>
          <p:cNvPr id="3" name="Text Placeholder 2"/>
          <p:cNvSpPr>
            <a:spLocks noGrp="1"/>
          </p:cNvSpPr>
          <p:nvPr>
            <p:ph type="body" idx="1"/>
          </p:nvPr>
        </p:nvSpPr>
        <p:spPr>
          <a:xfrm>
            <a:off x="831850" y="4900353"/>
            <a:ext cx="10941050" cy="1588370"/>
          </a:xfrm>
        </p:spPr>
        <p:txBody>
          <a:bodyPr>
            <a:normAutofit/>
          </a:bodyPr>
          <a:lstStyle/>
          <a:p>
            <a:r>
              <a:rPr lang="en-US" sz="3200" dirty="0" smtClean="0"/>
              <a:t>Structured vocabulary to define unmanned-system missions, understandable by human commanders, useful in </a:t>
            </a:r>
            <a:r>
              <a:rPr lang="en-US" sz="3200" dirty="0"/>
              <a:t>multiple </a:t>
            </a:r>
            <a:r>
              <a:rPr lang="en-US" sz="3200" dirty="0" smtClean="0"/>
              <a:t>programming </a:t>
            </a:r>
            <a:r>
              <a:rPr lang="en-US" sz="3200" dirty="0"/>
              <a:t>languages </a:t>
            </a:r>
            <a:r>
              <a:rPr lang="en-US" sz="3200" dirty="0" smtClean="0"/>
              <a:t>plus </a:t>
            </a:r>
            <a:r>
              <a:rPr lang="en-US" sz="3200" dirty="0"/>
              <a:t>Semantic Web logical </a:t>
            </a:r>
            <a:r>
              <a:rPr lang="en-US" sz="3200" dirty="0" smtClean="0"/>
              <a:t>queries.</a:t>
            </a:r>
            <a:endParaRPr lang="en-US" sz="3200" dirty="0"/>
          </a:p>
        </p:txBody>
      </p:sp>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12</a:t>
            </a:fld>
            <a:endParaRPr lang="en-US"/>
          </a:p>
        </p:txBody>
      </p:sp>
      <p:sp>
        <p:nvSpPr>
          <p:cNvPr id="6" name="Action Button: End 5">
            <a:hlinkClick r:id="rId3" action="ppaction://hlinksldjump" highlightClick="1"/>
          </p:cNvPr>
          <p:cNvSpPr/>
          <p:nvPr/>
        </p:nvSpPr>
        <p:spPr>
          <a:xfrm rot="16200000">
            <a:off x="11130742" y="403170"/>
            <a:ext cx="569422" cy="627611"/>
          </a:xfrm>
          <a:prstGeom prst="actionButtonEnd">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23351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100" dirty="0" smtClean="0"/>
              <a:t>Autonomous Vehicle Command Language (AVCL)</a:t>
            </a:r>
            <a:endParaRPr lang="en-US" sz="4100" dirty="0"/>
          </a:p>
        </p:txBody>
      </p:sp>
      <p:sp>
        <p:nvSpPr>
          <p:cNvPr id="3" name="Content Placeholder 2"/>
          <p:cNvSpPr>
            <a:spLocks noGrp="1"/>
          </p:cNvSpPr>
          <p:nvPr>
            <p:ph idx="1"/>
          </p:nvPr>
        </p:nvSpPr>
        <p:spPr>
          <a:xfrm>
            <a:off x="838200" y="1825625"/>
            <a:ext cx="10783078" cy="4351338"/>
          </a:xfrm>
        </p:spPr>
        <p:txBody>
          <a:bodyPr>
            <a:normAutofit fontScale="92500"/>
          </a:bodyPr>
          <a:lstStyle/>
          <a:p>
            <a:r>
              <a:rPr lang="en-US" dirty="0" smtClean="0"/>
              <a:t>AVCL is a command and control language for humans supervising autonomous unmanned vehicles.</a:t>
            </a:r>
          </a:p>
          <a:p>
            <a:pPr lvl="1">
              <a:buFont typeface="Arial" pitchFamily="34" charset="0"/>
              <a:buChar char="•"/>
            </a:pPr>
            <a:r>
              <a:rPr lang="en-US" dirty="0" smtClean="0"/>
              <a:t>Clarity arises from close correspondence to human naval terminology.</a:t>
            </a:r>
          </a:p>
          <a:p>
            <a:r>
              <a:rPr lang="en-US" dirty="0"/>
              <a:t>Structured vocabulary defining terms and relationships for mission planning, execution, conduct, recording and replay across diverse robot </a:t>
            </a:r>
            <a:r>
              <a:rPr lang="en-US" dirty="0" smtClean="0"/>
              <a:t>types.</a:t>
            </a:r>
            <a:endParaRPr lang="en-US" dirty="0"/>
          </a:p>
          <a:p>
            <a:r>
              <a:rPr lang="en-US" dirty="0" smtClean="0"/>
              <a:t>Common-ground XML representations for </a:t>
            </a:r>
          </a:p>
          <a:p>
            <a:pPr lvl="1"/>
            <a:r>
              <a:rPr lang="en-US" dirty="0" smtClean="0"/>
              <a:t>M</a:t>
            </a:r>
            <a:r>
              <a:rPr lang="en-US" dirty="0"/>
              <a:t>ission agenda plans, </a:t>
            </a:r>
            <a:r>
              <a:rPr lang="en-US" dirty="0" smtClean="0"/>
              <a:t>mission </a:t>
            </a:r>
            <a:r>
              <a:rPr lang="en-US" dirty="0"/>
              <a:t>scripts, and </a:t>
            </a:r>
            <a:r>
              <a:rPr lang="en-US" dirty="0" smtClean="0"/>
              <a:t>post-mission recorded telemetry results.</a:t>
            </a:r>
          </a:p>
          <a:p>
            <a:pPr lvl="1"/>
            <a:r>
              <a:rPr lang="en-US" b="1" i="1" dirty="0"/>
              <a:t>Future work: </a:t>
            </a:r>
            <a:r>
              <a:rPr lang="en-US" dirty="0" smtClean="0"/>
              <a:t>defining unit </a:t>
            </a:r>
            <a:r>
              <a:rPr lang="en-US" dirty="0"/>
              <a:t>tests and expected results for verification and </a:t>
            </a:r>
            <a:r>
              <a:rPr lang="en-US" dirty="0" smtClean="0"/>
              <a:t>validation.</a:t>
            </a:r>
          </a:p>
          <a:p>
            <a:r>
              <a:rPr lang="en-US" dirty="0" smtClean="0"/>
              <a:t>Operators have single archivable, validatable format for robot tasking, results </a:t>
            </a:r>
          </a:p>
          <a:p>
            <a:pPr lvl="1">
              <a:buFont typeface="Arial" pitchFamily="34" charset="0"/>
              <a:buChar char="•"/>
            </a:pPr>
            <a:r>
              <a:rPr lang="en-US" dirty="0" smtClean="0"/>
              <a:t>directly convertible to and from a wide variety of different robot command languages.</a:t>
            </a:r>
          </a:p>
          <a:p>
            <a:pPr marL="457200" lvl="1" indent="0">
              <a:buNone/>
            </a:pPr>
            <a:endParaRPr lang="en-US" dirty="0"/>
          </a:p>
        </p:txBody>
      </p:sp>
      <p:sp>
        <p:nvSpPr>
          <p:cNvPr id="4" name="TextBox 3"/>
          <p:cNvSpPr txBox="1"/>
          <p:nvPr/>
        </p:nvSpPr>
        <p:spPr>
          <a:xfrm>
            <a:off x="1625138" y="6165854"/>
            <a:ext cx="8803178" cy="461665"/>
          </a:xfrm>
          <a:prstGeom prst="rect">
            <a:avLst/>
          </a:prstGeom>
          <a:noFill/>
        </p:spPr>
        <p:txBody>
          <a:bodyPr wrap="square" rtlCol="0">
            <a:spAutoFit/>
          </a:bodyPr>
          <a:lstStyle/>
          <a:p>
            <a:pPr algn="ctr"/>
            <a:r>
              <a:rPr lang="en-US" sz="2400" dirty="0">
                <a:hlinkClick r:id="rId3"/>
              </a:rPr>
              <a:t>https://savage.nps.edu/Savage/AuvWorkbench/AVCL/AVCL.html</a:t>
            </a:r>
            <a:r>
              <a:rPr lang="en-US" sz="2400" dirty="0"/>
              <a:t> </a:t>
            </a:r>
          </a:p>
        </p:txBody>
      </p:sp>
      <p:sp>
        <p:nvSpPr>
          <p:cNvPr id="7"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13</a:t>
            </a:fld>
            <a:endParaRPr lang="en-US"/>
          </a:p>
        </p:txBody>
      </p:sp>
      <p:sp>
        <p:nvSpPr>
          <p:cNvPr id="6" name="Title 1"/>
          <p:cNvSpPr txBox="1">
            <a:spLocks/>
          </p:cNvSpPr>
          <p:nvPr/>
        </p:nvSpPr>
        <p:spPr bwMode="auto">
          <a:xfrm>
            <a:off x="10428316" y="2008505"/>
            <a:ext cx="1140715" cy="763145"/>
          </a:xfrm>
          <a:prstGeom prst="rect">
            <a:avLst/>
          </a:prstGeom>
          <a:noFill/>
          <a:ln w="19050">
            <a:solidFill>
              <a:schemeClr val="accent1">
                <a:lumMod val="50000"/>
              </a:schemeClr>
            </a:solid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a:solidFill>
                  <a:srgbClr val="FFCF2A"/>
                </a:solidFill>
                <a:latin typeface="+mj-lt"/>
                <a:ea typeface="+mj-ea"/>
                <a:cs typeface="+mj-cs"/>
              </a:defRPr>
            </a:lvl1pPr>
            <a:lvl2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2pPr>
            <a:lvl3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3pPr>
            <a:lvl4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4pPr>
            <a:lvl5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5pPr>
            <a:lvl6pPr marL="4572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6pPr>
            <a:lvl7pPr marL="9144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7pPr>
            <a:lvl8pPr marL="13716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8pPr>
            <a:lvl9pPr marL="18288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9pPr>
          </a:lstStyle>
          <a:p>
            <a:r>
              <a:rPr lang="en-US" sz="2000" b="1" kern="0" dirty="0" smtClean="0">
                <a:solidFill>
                  <a:schemeClr val="accent1">
                    <a:lumMod val="50000"/>
                  </a:schemeClr>
                </a:solidFill>
              </a:rPr>
              <a:t>Mission Tasking</a:t>
            </a:r>
            <a:endParaRPr lang="en-US" sz="2000" b="1" kern="0" dirty="0">
              <a:solidFill>
                <a:schemeClr val="accent1">
                  <a:lumMod val="50000"/>
                </a:schemeClr>
              </a:solidFill>
            </a:endParaRPr>
          </a:p>
        </p:txBody>
      </p:sp>
    </p:spTree>
    <p:extLst>
      <p:ext uri="{BB962C8B-B14F-4D97-AF65-F5344CB8AC3E}">
        <p14:creationId xmlns:p14="http://schemas.microsoft.com/office/powerpoint/2010/main" val="891887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76993" y="-115687"/>
            <a:ext cx="11072552" cy="1143000"/>
          </a:xfrm>
        </p:spPr>
        <p:txBody>
          <a:bodyPr>
            <a:normAutofit fontScale="90000"/>
          </a:bodyPr>
          <a:lstStyle/>
          <a:p>
            <a:r>
              <a:rPr lang="en-US" dirty="0" smtClean="0"/>
              <a:t>Example AVCL mission agenda, as pseudo-code </a:t>
            </a:r>
            <a:r>
              <a:rPr lang="en-US" dirty="0"/>
              <a:t>XML</a:t>
            </a:r>
          </a:p>
        </p:txBody>
      </p:sp>
      <p:sp>
        <p:nvSpPr>
          <p:cNvPr id="6" name="Content Placeholder 5"/>
          <p:cNvSpPr>
            <a:spLocks noGrp="1"/>
          </p:cNvSpPr>
          <p:nvPr>
            <p:ph idx="1"/>
          </p:nvPr>
        </p:nvSpPr>
        <p:spPr>
          <a:xfrm>
            <a:off x="508519" y="1089493"/>
            <a:ext cx="6106594" cy="5716120"/>
          </a:xfrm>
        </p:spPr>
        <p:txBody>
          <a:bodyPr>
            <a:noAutofit/>
          </a:bodyPr>
          <a:lstStyle/>
          <a:p>
            <a:pPr marL="0" indent="0">
              <a:lnSpc>
                <a:spcPct val="100000"/>
              </a:lnSpc>
              <a:spcBef>
                <a:spcPts val="200"/>
              </a:spcBef>
              <a:buNone/>
            </a:pPr>
            <a:r>
              <a:rPr lang="en-US" sz="1500" dirty="0"/>
              <a:t>&lt;?xml version="1.0" encoding="UTF-8"?&gt;</a:t>
            </a:r>
          </a:p>
          <a:p>
            <a:pPr marL="0" indent="0">
              <a:lnSpc>
                <a:spcPct val="100000"/>
              </a:lnSpc>
              <a:spcBef>
                <a:spcPts val="200"/>
              </a:spcBef>
              <a:buNone/>
            </a:pPr>
            <a:r>
              <a:rPr lang="en-US" sz="1500" dirty="0"/>
              <a:t>&lt;</a:t>
            </a:r>
            <a:r>
              <a:rPr lang="en-US" sz="1500" dirty="0" err="1"/>
              <a:t>UUVMission</a:t>
            </a:r>
            <a:r>
              <a:rPr lang="en-US" sz="1500" dirty="0"/>
              <a:t>&gt;</a:t>
            </a:r>
          </a:p>
          <a:p>
            <a:pPr marL="0" indent="0">
              <a:lnSpc>
                <a:spcPct val="100000"/>
              </a:lnSpc>
              <a:spcBef>
                <a:spcPts val="200"/>
              </a:spcBef>
              <a:buNone/>
            </a:pPr>
            <a:r>
              <a:rPr lang="en-US" sz="1500" dirty="0"/>
              <a:t>    &lt;</a:t>
            </a:r>
            <a:r>
              <a:rPr lang="en-US" sz="1500" dirty="0" err="1"/>
              <a:t>GoalSet</a:t>
            </a:r>
            <a:r>
              <a:rPr lang="en-US" sz="1500" dirty="0"/>
              <a:t>&gt;</a:t>
            </a:r>
          </a:p>
          <a:p>
            <a:pPr marL="0" indent="0">
              <a:lnSpc>
                <a:spcPct val="100000"/>
              </a:lnSpc>
              <a:spcBef>
                <a:spcPts val="200"/>
              </a:spcBef>
              <a:buNone/>
            </a:pPr>
            <a:r>
              <a:rPr lang="en-US" sz="1500" dirty="0"/>
              <a:t>        &lt;</a:t>
            </a:r>
            <a:r>
              <a:rPr lang="en-US" sz="1500" b="1" dirty="0">
                <a:solidFill>
                  <a:schemeClr val="accent6">
                    <a:lumMod val="75000"/>
                  </a:schemeClr>
                </a:solidFill>
              </a:rPr>
              <a:t>Goal</a:t>
            </a:r>
            <a:r>
              <a:rPr lang="en-US" sz="1500" dirty="0"/>
              <a:t> area=”A” </a:t>
            </a:r>
            <a:r>
              <a:rPr lang="en-US" sz="1500" dirty="0">
                <a:solidFill>
                  <a:schemeClr val="accent4">
                    <a:lumMod val="50000"/>
                  </a:schemeClr>
                </a:solidFill>
              </a:rPr>
              <a:t>id=”goal1”&gt;</a:t>
            </a:r>
          </a:p>
          <a:p>
            <a:pPr marL="0" indent="0">
              <a:lnSpc>
                <a:spcPct val="100000"/>
              </a:lnSpc>
              <a:spcBef>
                <a:spcPts val="200"/>
              </a:spcBef>
              <a:buNone/>
            </a:pPr>
            <a:r>
              <a:rPr lang="en-US" sz="1500" dirty="0"/>
              <a:t>            &lt;</a:t>
            </a:r>
            <a:r>
              <a:rPr lang="en-US" sz="1500" b="1" dirty="0">
                <a:solidFill>
                  <a:srgbClr val="00CC00"/>
                </a:solidFill>
              </a:rPr>
              <a:t>Search</a:t>
            </a:r>
            <a:r>
              <a:rPr lang="en-US" sz="1500" dirty="0">
                <a:solidFill>
                  <a:srgbClr val="00CC00"/>
                </a:solidFill>
              </a:rPr>
              <a:t> </a:t>
            </a:r>
            <a:r>
              <a:rPr lang="en-US" sz="1500" dirty="0" smtClean="0"/>
              <a:t>nextOnSuccess=”</a:t>
            </a:r>
            <a:r>
              <a:rPr lang="en-US" sz="1500" dirty="0"/>
              <a:t>goal2” </a:t>
            </a:r>
            <a:r>
              <a:rPr lang="en-US" sz="1500" dirty="0" smtClean="0"/>
              <a:t>nextOnFailure=”</a:t>
            </a:r>
            <a:r>
              <a:rPr lang="en-US" sz="1500" dirty="0"/>
              <a:t>goal3”/&gt;</a:t>
            </a:r>
          </a:p>
          <a:p>
            <a:pPr marL="0" indent="0">
              <a:lnSpc>
                <a:spcPct val="100000"/>
              </a:lnSpc>
              <a:spcBef>
                <a:spcPts val="200"/>
              </a:spcBef>
              <a:buNone/>
            </a:pPr>
            <a:r>
              <a:rPr lang="en-US" sz="1500" dirty="0"/>
              <a:t>        &lt;/Goal&gt;</a:t>
            </a:r>
          </a:p>
          <a:p>
            <a:pPr marL="0" indent="0">
              <a:lnSpc>
                <a:spcPct val="100000"/>
              </a:lnSpc>
              <a:spcBef>
                <a:spcPts val="200"/>
              </a:spcBef>
              <a:buNone/>
            </a:pPr>
            <a:r>
              <a:rPr lang="en-US" sz="1500" dirty="0"/>
              <a:t>        &lt;</a:t>
            </a:r>
            <a:r>
              <a:rPr lang="en-US" sz="1500" b="1" dirty="0">
                <a:solidFill>
                  <a:schemeClr val="accent6">
                    <a:lumMod val="75000"/>
                  </a:schemeClr>
                </a:solidFill>
              </a:rPr>
              <a:t>Goal</a:t>
            </a:r>
            <a:r>
              <a:rPr lang="en-US" sz="1500" dirty="0"/>
              <a:t> area=”A”</a:t>
            </a:r>
            <a:r>
              <a:rPr lang="en-US" sz="1500" dirty="0">
                <a:solidFill>
                  <a:schemeClr val="accent4">
                    <a:lumMod val="50000"/>
                  </a:schemeClr>
                </a:solidFill>
              </a:rPr>
              <a:t> id=”goal2”&gt;</a:t>
            </a:r>
          </a:p>
          <a:p>
            <a:pPr marL="0" indent="0">
              <a:lnSpc>
                <a:spcPct val="100000"/>
              </a:lnSpc>
              <a:spcBef>
                <a:spcPts val="200"/>
              </a:spcBef>
              <a:buNone/>
            </a:pPr>
            <a:r>
              <a:rPr lang="en-US" sz="1500" dirty="0"/>
              <a:t>            &lt;</a:t>
            </a:r>
            <a:r>
              <a:rPr lang="en-US" sz="1500" b="1" dirty="0" err="1">
                <a:solidFill>
                  <a:srgbClr val="00CC00"/>
                </a:solidFill>
              </a:rPr>
              <a:t>SampleEnvironment</a:t>
            </a:r>
            <a:r>
              <a:rPr lang="en-US" sz="1500" dirty="0">
                <a:solidFill>
                  <a:srgbClr val="00CC00"/>
                </a:solidFill>
              </a:rPr>
              <a:t> </a:t>
            </a:r>
            <a:r>
              <a:rPr lang="en-US" sz="1500" dirty="0" smtClean="0"/>
              <a:t>nextOnSuccess=”</a:t>
            </a:r>
            <a:r>
              <a:rPr lang="en-US" sz="1500" dirty="0"/>
              <a:t>goal3” </a:t>
            </a:r>
            <a:endParaRPr lang="en-US" sz="1500" dirty="0" smtClean="0"/>
          </a:p>
          <a:p>
            <a:pPr marL="0" indent="0">
              <a:lnSpc>
                <a:spcPct val="100000"/>
              </a:lnSpc>
              <a:spcBef>
                <a:spcPts val="200"/>
              </a:spcBef>
              <a:buNone/>
            </a:pPr>
            <a:r>
              <a:rPr lang="en-US" sz="1500" dirty="0" smtClean="0"/>
              <a:t>	nextOnFailure</a:t>
            </a:r>
            <a:r>
              <a:rPr lang="en-US" sz="1500" dirty="0"/>
              <a:t>=”recover”/&gt;</a:t>
            </a:r>
          </a:p>
          <a:p>
            <a:pPr marL="0" indent="0">
              <a:lnSpc>
                <a:spcPct val="100000"/>
              </a:lnSpc>
              <a:spcBef>
                <a:spcPts val="200"/>
              </a:spcBef>
              <a:buNone/>
            </a:pPr>
            <a:r>
              <a:rPr lang="en-US" sz="1500" dirty="0"/>
              <a:t>        &lt;/Goal&gt;</a:t>
            </a:r>
          </a:p>
          <a:p>
            <a:pPr marL="0" indent="0">
              <a:lnSpc>
                <a:spcPct val="100000"/>
              </a:lnSpc>
              <a:spcBef>
                <a:spcPts val="200"/>
              </a:spcBef>
              <a:buNone/>
            </a:pPr>
            <a:r>
              <a:rPr lang="en-US" sz="1500" dirty="0"/>
              <a:t>        &lt;</a:t>
            </a:r>
            <a:r>
              <a:rPr lang="en-US" sz="1500" b="1" dirty="0">
                <a:solidFill>
                  <a:schemeClr val="accent6">
                    <a:lumMod val="75000"/>
                  </a:schemeClr>
                </a:solidFill>
              </a:rPr>
              <a:t>Goal</a:t>
            </a:r>
            <a:r>
              <a:rPr lang="en-US" sz="1500" dirty="0"/>
              <a:t> area=”B”</a:t>
            </a:r>
            <a:r>
              <a:rPr lang="en-US" sz="1500" dirty="0">
                <a:solidFill>
                  <a:schemeClr val="accent4">
                    <a:lumMod val="50000"/>
                  </a:schemeClr>
                </a:solidFill>
              </a:rPr>
              <a:t> id=”goal3”&gt;</a:t>
            </a:r>
          </a:p>
          <a:p>
            <a:pPr marL="0" indent="0">
              <a:lnSpc>
                <a:spcPct val="100000"/>
              </a:lnSpc>
              <a:spcBef>
                <a:spcPts val="200"/>
              </a:spcBef>
              <a:buNone/>
            </a:pPr>
            <a:r>
              <a:rPr lang="en-US" sz="1500" dirty="0"/>
              <a:t>            &lt;</a:t>
            </a:r>
            <a:r>
              <a:rPr lang="en-US" sz="1500" b="1" dirty="0">
                <a:solidFill>
                  <a:srgbClr val="00CC00"/>
                </a:solidFill>
              </a:rPr>
              <a:t>Search</a:t>
            </a:r>
            <a:r>
              <a:rPr lang="en-US" sz="1500" dirty="0"/>
              <a:t> </a:t>
            </a:r>
            <a:r>
              <a:rPr lang="en-US" sz="1500" dirty="0" smtClean="0"/>
              <a:t>nextOnSuccess=”</a:t>
            </a:r>
            <a:r>
              <a:rPr lang="en-US" sz="1500" dirty="0"/>
              <a:t>goal4” nextOnFailure=”goal4”/&gt;</a:t>
            </a:r>
          </a:p>
          <a:p>
            <a:pPr marL="0" indent="0">
              <a:lnSpc>
                <a:spcPct val="100000"/>
              </a:lnSpc>
              <a:spcBef>
                <a:spcPts val="200"/>
              </a:spcBef>
              <a:buNone/>
            </a:pPr>
            <a:r>
              <a:rPr lang="en-US" sz="1500" dirty="0"/>
              <a:t>        &lt;/Goal&gt;</a:t>
            </a:r>
          </a:p>
          <a:p>
            <a:pPr marL="0" indent="0">
              <a:lnSpc>
                <a:spcPct val="100000"/>
              </a:lnSpc>
              <a:spcBef>
                <a:spcPts val="200"/>
              </a:spcBef>
              <a:buNone/>
            </a:pPr>
            <a:r>
              <a:rPr lang="en-US" sz="1500" dirty="0"/>
              <a:t>        &lt;</a:t>
            </a:r>
            <a:r>
              <a:rPr lang="en-US" sz="1500" b="1" dirty="0">
                <a:solidFill>
                  <a:schemeClr val="accent6">
                    <a:lumMod val="75000"/>
                  </a:schemeClr>
                </a:solidFill>
              </a:rPr>
              <a:t>Goal</a:t>
            </a:r>
            <a:r>
              <a:rPr lang="en-US" sz="1500" dirty="0"/>
              <a:t> area=”C”</a:t>
            </a:r>
            <a:r>
              <a:rPr lang="en-US" sz="1500" dirty="0">
                <a:solidFill>
                  <a:schemeClr val="accent4">
                    <a:lumMod val="50000"/>
                  </a:schemeClr>
                </a:solidFill>
              </a:rPr>
              <a:t> id=”goal4”&gt;</a:t>
            </a:r>
          </a:p>
          <a:p>
            <a:pPr marL="0" indent="0">
              <a:lnSpc>
                <a:spcPct val="100000"/>
              </a:lnSpc>
              <a:spcBef>
                <a:spcPts val="200"/>
              </a:spcBef>
              <a:buNone/>
            </a:pPr>
            <a:r>
              <a:rPr lang="en-US" sz="1500" dirty="0"/>
              <a:t>            &lt;</a:t>
            </a:r>
            <a:r>
              <a:rPr lang="en-US" sz="1500" b="1" dirty="0">
                <a:solidFill>
                  <a:srgbClr val="00CC00"/>
                </a:solidFill>
              </a:rPr>
              <a:t>Rendezvous</a:t>
            </a:r>
            <a:r>
              <a:rPr lang="en-US" sz="1500" dirty="0">
                <a:solidFill>
                  <a:srgbClr val="00CC00"/>
                </a:solidFill>
              </a:rPr>
              <a:t> </a:t>
            </a:r>
            <a:r>
              <a:rPr lang="en-US" sz="1500" dirty="0" smtClean="0"/>
              <a:t>nextOnSuccess=”</a:t>
            </a:r>
            <a:r>
              <a:rPr lang="en-US" sz="1500" dirty="0"/>
              <a:t>recover” nextOnFailure=”recover”/&gt;</a:t>
            </a:r>
          </a:p>
          <a:p>
            <a:pPr marL="0" indent="0">
              <a:lnSpc>
                <a:spcPct val="100000"/>
              </a:lnSpc>
              <a:spcBef>
                <a:spcPts val="200"/>
              </a:spcBef>
              <a:buNone/>
            </a:pPr>
            <a:r>
              <a:rPr lang="en-US" sz="1500" dirty="0"/>
              <a:t>        &lt;/Goal&gt;</a:t>
            </a:r>
          </a:p>
          <a:p>
            <a:pPr marL="0" indent="0">
              <a:lnSpc>
                <a:spcPct val="100000"/>
              </a:lnSpc>
              <a:spcBef>
                <a:spcPts val="200"/>
              </a:spcBef>
              <a:buNone/>
            </a:pPr>
            <a:r>
              <a:rPr lang="en-US" sz="1500" dirty="0"/>
              <a:t>        &lt;</a:t>
            </a:r>
            <a:r>
              <a:rPr lang="en-US" sz="1500" b="1" dirty="0">
                <a:solidFill>
                  <a:schemeClr val="accent6">
                    <a:lumMod val="75000"/>
                  </a:schemeClr>
                </a:solidFill>
              </a:rPr>
              <a:t>Goal</a:t>
            </a:r>
            <a:r>
              <a:rPr lang="en-US" sz="1500" dirty="0"/>
              <a:t> area=”</a:t>
            </a:r>
            <a:r>
              <a:rPr lang="en-US" sz="1500" dirty="0" err="1"/>
              <a:t>recoveryPosition</a:t>
            </a:r>
            <a:r>
              <a:rPr lang="en-US" sz="1500" dirty="0"/>
              <a:t>” </a:t>
            </a:r>
            <a:r>
              <a:rPr lang="en-US" sz="1500" dirty="0">
                <a:solidFill>
                  <a:schemeClr val="accent4">
                    <a:lumMod val="50000"/>
                  </a:schemeClr>
                </a:solidFill>
              </a:rPr>
              <a:t>id=”recover”&gt;</a:t>
            </a:r>
          </a:p>
          <a:p>
            <a:pPr marL="0" indent="0">
              <a:lnSpc>
                <a:spcPct val="100000"/>
              </a:lnSpc>
              <a:spcBef>
                <a:spcPts val="200"/>
              </a:spcBef>
              <a:buNone/>
            </a:pPr>
            <a:r>
              <a:rPr lang="en-US" sz="1500" dirty="0"/>
              <a:t>            &lt;</a:t>
            </a:r>
            <a:r>
              <a:rPr lang="en-US" sz="1500" b="1" dirty="0">
                <a:solidFill>
                  <a:srgbClr val="00CC00"/>
                </a:solidFill>
              </a:rPr>
              <a:t>Transit</a:t>
            </a:r>
            <a:r>
              <a:rPr lang="en-US" sz="1500" dirty="0">
                <a:solidFill>
                  <a:srgbClr val="00CC00"/>
                </a:solidFill>
              </a:rPr>
              <a:t> </a:t>
            </a:r>
            <a:r>
              <a:rPr lang="en-US" sz="1500" dirty="0" smtClean="0"/>
              <a:t>nextOnSuccess=”</a:t>
            </a:r>
            <a:r>
              <a:rPr lang="en-US" sz="1500" dirty="0" err="1"/>
              <a:t>missionComplete</a:t>
            </a:r>
            <a:r>
              <a:rPr lang="en-US" sz="1500" dirty="0"/>
              <a:t>” </a:t>
            </a:r>
            <a:r>
              <a:rPr lang="en-US" sz="1500" dirty="0" smtClean="0"/>
              <a:t>	nextOnFailure</a:t>
            </a:r>
            <a:r>
              <a:rPr lang="en-US" sz="1500" dirty="0"/>
              <a:t>=”</a:t>
            </a:r>
            <a:r>
              <a:rPr lang="en-US" sz="1500" dirty="0" err="1"/>
              <a:t>missionAbort</a:t>
            </a:r>
            <a:r>
              <a:rPr lang="en-US" sz="1500" dirty="0"/>
              <a:t>”/&gt;</a:t>
            </a:r>
          </a:p>
          <a:p>
            <a:pPr marL="0" indent="0">
              <a:lnSpc>
                <a:spcPct val="100000"/>
              </a:lnSpc>
              <a:spcBef>
                <a:spcPts val="200"/>
              </a:spcBef>
              <a:buNone/>
            </a:pPr>
            <a:r>
              <a:rPr lang="en-US" sz="1500" dirty="0"/>
              <a:t>        &lt;/Goal&gt;</a:t>
            </a:r>
          </a:p>
          <a:p>
            <a:pPr marL="0" indent="0">
              <a:lnSpc>
                <a:spcPct val="100000"/>
              </a:lnSpc>
              <a:spcBef>
                <a:spcPts val="200"/>
              </a:spcBef>
              <a:buNone/>
            </a:pPr>
            <a:r>
              <a:rPr lang="en-US" sz="1500" dirty="0"/>
              <a:t>    &lt;/</a:t>
            </a:r>
            <a:r>
              <a:rPr lang="en-US" sz="1500" dirty="0" err="1"/>
              <a:t>GoalSet</a:t>
            </a:r>
            <a:r>
              <a:rPr lang="en-US" sz="1500" dirty="0"/>
              <a:t>&gt;</a:t>
            </a:r>
          </a:p>
          <a:p>
            <a:pPr marL="0" indent="0">
              <a:lnSpc>
                <a:spcPct val="100000"/>
              </a:lnSpc>
              <a:spcBef>
                <a:spcPts val="200"/>
              </a:spcBef>
              <a:buNone/>
            </a:pPr>
            <a:r>
              <a:rPr lang="en-US" sz="1500" dirty="0"/>
              <a:t>&lt;/</a:t>
            </a:r>
            <a:r>
              <a:rPr lang="en-US" sz="1500" dirty="0" err="1"/>
              <a:t>UUVMission</a:t>
            </a:r>
            <a:r>
              <a:rPr lang="en-US" sz="1500" dirty="0"/>
              <a:t>&gt;</a:t>
            </a:r>
          </a:p>
          <a:p>
            <a:pPr>
              <a:lnSpc>
                <a:spcPct val="100000"/>
              </a:lnSpc>
              <a:spcBef>
                <a:spcPts val="200"/>
              </a:spcBef>
            </a:pPr>
            <a:endParaRPr lang="en-US" sz="1500" dirty="0"/>
          </a:p>
        </p:txBody>
      </p:sp>
      <p:sp>
        <p:nvSpPr>
          <p:cNvPr id="4" name="Content Placeholder 12"/>
          <p:cNvSpPr txBox="1">
            <a:spLocks/>
          </p:cNvSpPr>
          <p:nvPr/>
        </p:nvSpPr>
        <p:spPr bwMode="auto">
          <a:xfrm>
            <a:off x="5739937" y="1570411"/>
            <a:ext cx="6209608" cy="1205346"/>
          </a:xfrm>
          <a:prstGeom prst="rect">
            <a:avLst/>
          </a:prstGeom>
          <a:noFill/>
          <a:ln w="19050">
            <a:solidFill>
              <a:srgbClr val="FFC000"/>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defRPr sz="2800">
                <a:solidFill>
                  <a:srgbClr val="FFFFFF"/>
                </a:solidFill>
                <a:latin typeface="+mn-lt"/>
                <a:ea typeface="+mn-ea"/>
                <a:cs typeface="+mn-cs"/>
              </a:defRPr>
            </a:lvl1pPr>
            <a:lvl2pPr marL="742950" indent="-285750" algn="l" rtl="0" eaLnBrk="1" fontAlgn="base" hangingPunct="1">
              <a:spcBef>
                <a:spcPct val="20000"/>
              </a:spcBef>
              <a:spcAft>
                <a:spcPct val="0"/>
              </a:spcAft>
              <a:buClr>
                <a:srgbClr val="00005A"/>
              </a:buClr>
              <a:buFont typeface="Times"/>
              <a:buChar char="•"/>
              <a:defRPr sz="2400">
                <a:solidFill>
                  <a:srgbClr val="CCCCCC"/>
                </a:solidFill>
                <a:latin typeface="+mn-lt"/>
                <a:ea typeface="+mn-ea"/>
              </a:defRPr>
            </a:lvl2pPr>
            <a:lvl3pPr marL="1143000" indent="-228600" algn="l" rtl="0" eaLnBrk="1" fontAlgn="base" hangingPunct="1">
              <a:spcBef>
                <a:spcPct val="20000"/>
              </a:spcBef>
              <a:spcAft>
                <a:spcPct val="0"/>
              </a:spcAft>
              <a:buClr>
                <a:srgbClr val="00005A"/>
              </a:buClr>
              <a:buFont typeface="Times"/>
              <a:buChar char="•"/>
              <a:defRPr sz="2000">
                <a:solidFill>
                  <a:srgbClr val="CCCCCC"/>
                </a:solidFill>
                <a:latin typeface="+mn-lt"/>
                <a:ea typeface="+mn-ea"/>
              </a:defRPr>
            </a:lvl3pPr>
            <a:lvl4pPr marL="16002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4pPr>
            <a:lvl5pPr marL="20574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5pPr>
            <a:lvl6pPr marL="25146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6pPr>
            <a:lvl7pPr marL="29718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7pPr>
            <a:lvl8pPr marL="34290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8pPr>
            <a:lvl9pPr marL="38862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9pPr>
          </a:lstStyle>
          <a:p>
            <a:pPr algn="ctr"/>
            <a:r>
              <a:rPr lang="en-US" sz="3200" dirty="0" smtClean="0">
                <a:solidFill>
                  <a:schemeClr val="tx2"/>
                </a:solidFill>
              </a:rPr>
              <a:t>AVCL </a:t>
            </a:r>
            <a:r>
              <a:rPr lang="en-US" sz="3200" dirty="0">
                <a:solidFill>
                  <a:schemeClr val="tx2"/>
                </a:solidFill>
              </a:rPr>
              <a:t>is readable by human or robot,</a:t>
            </a:r>
          </a:p>
          <a:p>
            <a:pPr algn="ctr"/>
            <a:r>
              <a:rPr lang="en-US" sz="3200" dirty="0">
                <a:solidFill>
                  <a:schemeClr val="tx2"/>
                </a:solidFill>
              </a:rPr>
              <a:t>captures logic of </a:t>
            </a:r>
            <a:r>
              <a:rPr lang="en-US" sz="3200" dirty="0" smtClean="0">
                <a:solidFill>
                  <a:schemeClr val="tx2"/>
                </a:solidFill>
              </a:rPr>
              <a:t>mission tasking</a:t>
            </a:r>
            <a:endParaRPr lang="en-US" sz="3200" dirty="0">
              <a:solidFill>
                <a:schemeClr val="tx2"/>
              </a:solidFill>
            </a:endParaRPr>
          </a:p>
        </p:txBody>
      </p:sp>
      <p:sp>
        <p:nvSpPr>
          <p:cNvPr id="7" name="Content Placeholder 12"/>
          <p:cNvSpPr txBox="1">
            <a:spLocks/>
          </p:cNvSpPr>
          <p:nvPr/>
        </p:nvSpPr>
        <p:spPr bwMode="auto">
          <a:xfrm>
            <a:off x="5739937" y="3318855"/>
            <a:ext cx="6217921" cy="1205346"/>
          </a:xfrm>
          <a:prstGeom prst="rect">
            <a:avLst/>
          </a:prstGeom>
          <a:noFill/>
          <a:ln w="19050">
            <a:solidFill>
              <a:srgbClr val="FFC000"/>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defRPr sz="2800">
                <a:solidFill>
                  <a:srgbClr val="FFFFFF"/>
                </a:solidFill>
                <a:latin typeface="+mn-lt"/>
                <a:ea typeface="+mn-ea"/>
                <a:cs typeface="+mn-cs"/>
              </a:defRPr>
            </a:lvl1pPr>
            <a:lvl2pPr marL="742950" indent="-285750" algn="l" rtl="0" eaLnBrk="1" fontAlgn="base" hangingPunct="1">
              <a:spcBef>
                <a:spcPct val="20000"/>
              </a:spcBef>
              <a:spcAft>
                <a:spcPct val="0"/>
              </a:spcAft>
              <a:buClr>
                <a:srgbClr val="00005A"/>
              </a:buClr>
              <a:buFont typeface="Times"/>
              <a:buChar char="•"/>
              <a:defRPr sz="2400">
                <a:solidFill>
                  <a:srgbClr val="CCCCCC"/>
                </a:solidFill>
                <a:latin typeface="+mn-lt"/>
                <a:ea typeface="+mn-ea"/>
              </a:defRPr>
            </a:lvl2pPr>
            <a:lvl3pPr marL="1143000" indent="-228600" algn="l" rtl="0" eaLnBrk="1" fontAlgn="base" hangingPunct="1">
              <a:spcBef>
                <a:spcPct val="20000"/>
              </a:spcBef>
              <a:spcAft>
                <a:spcPct val="0"/>
              </a:spcAft>
              <a:buClr>
                <a:srgbClr val="00005A"/>
              </a:buClr>
              <a:buFont typeface="Times"/>
              <a:buChar char="•"/>
              <a:defRPr sz="2000">
                <a:solidFill>
                  <a:srgbClr val="CCCCCC"/>
                </a:solidFill>
                <a:latin typeface="+mn-lt"/>
                <a:ea typeface="+mn-ea"/>
              </a:defRPr>
            </a:lvl3pPr>
            <a:lvl4pPr marL="16002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4pPr>
            <a:lvl5pPr marL="20574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5pPr>
            <a:lvl6pPr marL="25146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6pPr>
            <a:lvl7pPr marL="29718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7pPr>
            <a:lvl8pPr marL="34290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8pPr>
            <a:lvl9pPr marL="38862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9pPr>
          </a:lstStyle>
          <a:p>
            <a:pPr marL="0" algn="ctr">
              <a:spcBef>
                <a:spcPts val="0"/>
              </a:spcBef>
            </a:pPr>
            <a:r>
              <a:rPr lang="en-US" sz="3200" dirty="0">
                <a:solidFill>
                  <a:schemeClr val="tx2"/>
                </a:solidFill>
              </a:rPr>
              <a:t>XML </a:t>
            </a:r>
            <a:r>
              <a:rPr lang="en-US" sz="3200" dirty="0" smtClean="0">
                <a:solidFill>
                  <a:schemeClr val="tx2"/>
                </a:solidFill>
              </a:rPr>
              <a:t>ensures syntactically correct, well-defined, numerically valid</a:t>
            </a:r>
            <a:endParaRPr lang="en-US" sz="3200" dirty="0">
              <a:solidFill>
                <a:schemeClr val="tx2"/>
              </a:solidFill>
            </a:endParaRPr>
          </a:p>
        </p:txBody>
      </p:sp>
      <p:sp>
        <p:nvSpPr>
          <p:cNvPr id="8" name="Content Placeholder 12"/>
          <p:cNvSpPr txBox="1">
            <a:spLocks/>
          </p:cNvSpPr>
          <p:nvPr/>
        </p:nvSpPr>
        <p:spPr bwMode="auto">
          <a:xfrm>
            <a:off x="5739937" y="5067299"/>
            <a:ext cx="6217921" cy="1205346"/>
          </a:xfrm>
          <a:prstGeom prst="rect">
            <a:avLst/>
          </a:prstGeom>
          <a:noFill/>
          <a:ln w="19050">
            <a:solidFill>
              <a:srgbClr val="FFC000"/>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defRPr sz="2800">
                <a:solidFill>
                  <a:srgbClr val="FFFFFF"/>
                </a:solidFill>
                <a:latin typeface="+mn-lt"/>
                <a:ea typeface="+mn-ea"/>
                <a:cs typeface="+mn-cs"/>
              </a:defRPr>
            </a:lvl1pPr>
            <a:lvl2pPr marL="742950" indent="-285750" algn="l" rtl="0" eaLnBrk="1" fontAlgn="base" hangingPunct="1">
              <a:spcBef>
                <a:spcPct val="20000"/>
              </a:spcBef>
              <a:spcAft>
                <a:spcPct val="0"/>
              </a:spcAft>
              <a:buClr>
                <a:srgbClr val="00005A"/>
              </a:buClr>
              <a:buFont typeface="Times"/>
              <a:buChar char="•"/>
              <a:defRPr sz="2400">
                <a:solidFill>
                  <a:srgbClr val="CCCCCC"/>
                </a:solidFill>
                <a:latin typeface="+mn-lt"/>
                <a:ea typeface="+mn-ea"/>
              </a:defRPr>
            </a:lvl2pPr>
            <a:lvl3pPr marL="1143000" indent="-228600" algn="l" rtl="0" eaLnBrk="1" fontAlgn="base" hangingPunct="1">
              <a:spcBef>
                <a:spcPct val="20000"/>
              </a:spcBef>
              <a:spcAft>
                <a:spcPct val="0"/>
              </a:spcAft>
              <a:buClr>
                <a:srgbClr val="00005A"/>
              </a:buClr>
              <a:buFont typeface="Times"/>
              <a:buChar char="•"/>
              <a:defRPr sz="2000">
                <a:solidFill>
                  <a:srgbClr val="CCCCCC"/>
                </a:solidFill>
                <a:latin typeface="+mn-lt"/>
                <a:ea typeface="+mn-ea"/>
              </a:defRPr>
            </a:lvl3pPr>
            <a:lvl4pPr marL="16002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4pPr>
            <a:lvl5pPr marL="20574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5pPr>
            <a:lvl6pPr marL="25146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6pPr>
            <a:lvl7pPr marL="29718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7pPr>
            <a:lvl8pPr marL="34290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8pPr>
            <a:lvl9pPr marL="3886200" indent="-228600" algn="l" rtl="0" eaLnBrk="1" fontAlgn="base" hangingPunct="1">
              <a:spcBef>
                <a:spcPct val="20000"/>
              </a:spcBef>
              <a:spcAft>
                <a:spcPct val="0"/>
              </a:spcAft>
              <a:buClr>
                <a:srgbClr val="00005A"/>
              </a:buClr>
              <a:buFont typeface="Times"/>
              <a:buChar char="•"/>
              <a:defRPr sz="1800">
                <a:solidFill>
                  <a:srgbClr val="CCCCCC"/>
                </a:solidFill>
                <a:latin typeface="+mn-lt"/>
                <a:ea typeface="+mn-ea"/>
              </a:defRPr>
            </a:lvl9pPr>
          </a:lstStyle>
          <a:p>
            <a:pPr algn="ctr"/>
            <a:r>
              <a:rPr lang="en-US" sz="3200" dirty="0" smtClean="0">
                <a:solidFill>
                  <a:schemeClr val="tx2"/>
                </a:solidFill>
              </a:rPr>
              <a:t>Needed: semantic representation </a:t>
            </a:r>
          </a:p>
          <a:p>
            <a:pPr algn="ctr"/>
            <a:r>
              <a:rPr lang="en-US" sz="3200" dirty="0" smtClean="0">
                <a:solidFill>
                  <a:schemeClr val="tx2"/>
                </a:solidFill>
              </a:rPr>
              <a:t>to check ethical, logical consistency</a:t>
            </a:r>
            <a:endParaRPr lang="en-US" sz="3200" dirty="0">
              <a:solidFill>
                <a:schemeClr val="tx2"/>
              </a:solidFill>
            </a:endParaRPr>
          </a:p>
        </p:txBody>
      </p:sp>
      <p:sp>
        <p:nvSpPr>
          <p:cNvPr id="10"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14</a:t>
            </a:fld>
            <a:endParaRPr lang="en-US"/>
          </a:p>
        </p:txBody>
      </p:sp>
    </p:spTree>
    <p:extLst>
      <p:ext uri="{BB962C8B-B14F-4D97-AF65-F5344CB8AC3E}">
        <p14:creationId xmlns:p14="http://schemas.microsoft.com/office/powerpoint/2010/main" val="11341631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447800" y="-76200"/>
            <a:ext cx="6903720" cy="4419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ＭＳ Ｐゴシック" pitchFamily="1" charset="-128"/>
            </a:endParaRPr>
          </a:p>
        </p:txBody>
      </p:sp>
      <p:pic>
        <p:nvPicPr>
          <p:cNvPr id="36867" name="Picture 3"/>
          <p:cNvPicPr>
            <a:picLocks noChangeAspect="1" noChangeArrowheads="1"/>
          </p:cNvPicPr>
          <p:nvPr/>
        </p:nvPicPr>
        <p:blipFill>
          <a:blip r:embed="rId3" cstate="print"/>
          <a:srcRect/>
          <a:stretch>
            <a:fillRect/>
          </a:stretch>
        </p:blipFill>
        <p:spPr bwMode="auto">
          <a:xfrm>
            <a:off x="1655446" y="123826"/>
            <a:ext cx="6696075" cy="4219575"/>
          </a:xfrm>
          <a:prstGeom prst="rect">
            <a:avLst/>
          </a:prstGeom>
          <a:noFill/>
          <a:ln w="9525">
            <a:noFill/>
            <a:miter lim="800000"/>
            <a:headEnd/>
            <a:tailEnd/>
          </a:ln>
        </p:spPr>
      </p:pic>
      <p:sp>
        <p:nvSpPr>
          <p:cNvPr id="2" name="Title 1"/>
          <p:cNvSpPr>
            <a:spLocks noGrp="1"/>
          </p:cNvSpPr>
          <p:nvPr>
            <p:ph type="title"/>
          </p:nvPr>
        </p:nvSpPr>
        <p:spPr>
          <a:xfrm>
            <a:off x="1655446" y="4571999"/>
            <a:ext cx="4973954" cy="1954763"/>
          </a:xfrm>
        </p:spPr>
        <p:txBody>
          <a:bodyPr>
            <a:normAutofit/>
          </a:bodyPr>
          <a:lstStyle/>
          <a:p>
            <a:r>
              <a:rPr lang="en-US" sz="3600" b="1" dirty="0"/>
              <a:t>Corresponding example:</a:t>
            </a:r>
            <a:br>
              <a:rPr lang="en-US" sz="3600" b="1" dirty="0"/>
            </a:br>
            <a:r>
              <a:rPr lang="en-US" sz="3600" b="1" dirty="0"/>
              <a:t>MEAMission.xml</a:t>
            </a:r>
            <a:br>
              <a:rPr lang="en-US" sz="3600" b="1" dirty="0"/>
            </a:br>
            <a:r>
              <a:rPr lang="en-US" sz="3600" b="1" dirty="0"/>
              <a:t>using AVCL </a:t>
            </a:r>
            <a:r>
              <a:rPr lang="en-US" sz="3600" b="1" dirty="0" smtClean="0"/>
              <a:t>document</a:t>
            </a:r>
            <a:endParaRPr lang="en-US" sz="3600" b="1" dirty="0"/>
          </a:p>
        </p:txBody>
      </p:sp>
      <p:pic>
        <p:nvPicPr>
          <p:cNvPr id="36865" name="Picture 1"/>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699292" y="1143000"/>
            <a:ext cx="4044908" cy="5715001"/>
          </a:xfrm>
          <a:prstGeom prst="rect">
            <a:avLst/>
          </a:prstGeom>
          <a:noFill/>
          <a:ln w="9525">
            <a:noFill/>
            <a:miter lim="800000"/>
            <a:headEnd/>
            <a:tailEnd/>
          </a:ln>
        </p:spPr>
      </p:pic>
      <p:sp>
        <p:nvSpPr>
          <p:cNvPr id="7"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15</a:t>
            </a:fld>
            <a:endParaRPr lang="en-US"/>
          </a:p>
        </p:txBody>
      </p:sp>
    </p:spTree>
    <p:extLst>
      <p:ext uri="{BB962C8B-B14F-4D97-AF65-F5344CB8AC3E}">
        <p14:creationId xmlns:p14="http://schemas.microsoft.com/office/powerpoint/2010/main" val="31211569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89163" y="0"/>
            <a:ext cx="8569237" cy="838200"/>
          </a:xfrm>
        </p:spPr>
        <p:txBody>
          <a:bodyPr>
            <a:normAutofit fontScale="90000"/>
          </a:bodyPr>
          <a:lstStyle/>
          <a:p>
            <a:pPr algn="ctr"/>
            <a:r>
              <a:rPr lang="en-US" sz="4000" dirty="0" smtClean="0"/>
              <a:t>AVCL mission goals vocabulary (</a:t>
            </a:r>
            <a:r>
              <a:rPr lang="en-US" sz="4000" dirty="0" smtClean="0">
                <a:hlinkClick r:id="rId3"/>
              </a:rPr>
              <a:t>Davis 2015</a:t>
            </a:r>
            <a:r>
              <a:rPr lang="en-US" sz="4000" dirty="0" smtClean="0"/>
              <a:t>)</a:t>
            </a:r>
            <a:endParaRPr lang="en-US" sz="4000" dirty="0"/>
          </a:p>
        </p:txBody>
      </p:sp>
      <p:graphicFrame>
        <p:nvGraphicFramePr>
          <p:cNvPr id="7" name="Table 6"/>
          <p:cNvGraphicFramePr>
            <a:graphicFrameLocks noGrp="1"/>
          </p:cNvGraphicFramePr>
          <p:nvPr>
            <p:extLst>
              <p:ext uri="{D42A27DB-BD31-4B8C-83A1-F6EECF244321}">
                <p14:modId xmlns:p14="http://schemas.microsoft.com/office/powerpoint/2010/main" val="1258976238"/>
              </p:ext>
            </p:extLst>
          </p:nvPr>
        </p:nvGraphicFramePr>
        <p:xfrm>
          <a:off x="1489163" y="795316"/>
          <a:ext cx="9296400" cy="6008010"/>
        </p:xfrm>
        <a:graphic>
          <a:graphicData uri="http://schemas.openxmlformats.org/drawingml/2006/table">
            <a:tbl>
              <a:tblPr firstRow="1" firstCol="1" bandRow="1">
                <a:tableStyleId>{5C22544A-7EE6-4342-B048-85BDC9FD1C3A}</a:tableStyleId>
              </a:tblPr>
              <a:tblGrid>
                <a:gridCol w="2201779">
                  <a:extLst>
                    <a:ext uri="{9D8B030D-6E8A-4147-A177-3AD203B41FA5}">
                      <a16:colId xmlns:a16="http://schemas.microsoft.com/office/drawing/2014/main" val="20000"/>
                    </a:ext>
                  </a:extLst>
                </a:gridCol>
                <a:gridCol w="786350">
                  <a:extLst>
                    <a:ext uri="{9D8B030D-6E8A-4147-A177-3AD203B41FA5}">
                      <a16:colId xmlns:a16="http://schemas.microsoft.com/office/drawing/2014/main" val="20001"/>
                    </a:ext>
                  </a:extLst>
                </a:gridCol>
                <a:gridCol w="708468">
                  <a:extLst>
                    <a:ext uri="{9D8B030D-6E8A-4147-A177-3AD203B41FA5}">
                      <a16:colId xmlns:a16="http://schemas.microsoft.com/office/drawing/2014/main" val="20002"/>
                    </a:ext>
                  </a:extLst>
                </a:gridCol>
                <a:gridCol w="5599803">
                  <a:extLst>
                    <a:ext uri="{9D8B030D-6E8A-4147-A177-3AD203B41FA5}">
                      <a16:colId xmlns:a16="http://schemas.microsoft.com/office/drawing/2014/main" val="20003"/>
                    </a:ext>
                  </a:extLst>
                </a:gridCol>
              </a:tblGrid>
              <a:tr h="371976">
                <a:tc>
                  <a:txBody>
                    <a:bodyPr/>
                    <a:lstStyle/>
                    <a:p>
                      <a:pPr marL="0" marR="0">
                        <a:lnSpc>
                          <a:spcPct val="115000"/>
                        </a:lnSpc>
                        <a:spcBef>
                          <a:spcPts val="0"/>
                        </a:spcBef>
                        <a:spcAft>
                          <a:spcPts val="0"/>
                        </a:spcAft>
                      </a:pPr>
                      <a:r>
                        <a:rPr lang="en-US" sz="1400" dirty="0">
                          <a:solidFill>
                            <a:schemeClr val="tx1"/>
                          </a:solidFill>
                          <a:effectLst/>
                        </a:rPr>
                        <a:t>AVCL mission goals</a:t>
                      </a:r>
                      <a:endParaRPr lang="en-US" sz="1400" dirty="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dirty="0">
                          <a:solidFill>
                            <a:schemeClr val="tx1"/>
                          </a:solidFill>
                          <a:effectLst/>
                        </a:rPr>
                        <a:t>Define</a:t>
                      </a:r>
                      <a:endParaRPr lang="en-US" sz="1400" dirty="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dirty="0" smtClean="0">
                          <a:solidFill>
                            <a:schemeClr val="tx1"/>
                          </a:solidFill>
                          <a:effectLst/>
                        </a:rPr>
                        <a:t>Used</a:t>
                      </a:r>
                      <a:endParaRPr lang="en-US" sz="1400" dirty="0">
                        <a:solidFill>
                          <a:schemeClr val="tx1"/>
                        </a:solidFill>
                        <a:effectLst/>
                        <a:latin typeface="Calibri"/>
                        <a:ea typeface="Calibri"/>
                        <a:cs typeface="Times New Roman"/>
                      </a:endParaRPr>
                    </a:p>
                  </a:txBody>
                  <a:tcPr marL="58551" marR="58551" marT="0" marB="0"/>
                </a:tc>
                <a:tc>
                  <a:txBody>
                    <a:bodyPr/>
                    <a:lstStyle/>
                    <a:p>
                      <a:pPr marL="0" marR="0">
                        <a:lnSpc>
                          <a:spcPct val="115000"/>
                        </a:lnSpc>
                        <a:spcBef>
                          <a:spcPts val="0"/>
                        </a:spcBef>
                        <a:spcAft>
                          <a:spcPts val="0"/>
                        </a:spcAft>
                      </a:pPr>
                      <a:r>
                        <a:rPr lang="en-US" sz="1400" dirty="0">
                          <a:solidFill>
                            <a:schemeClr val="tx1"/>
                          </a:solidFill>
                          <a:effectLst/>
                        </a:rPr>
                        <a:t>Definition</a:t>
                      </a:r>
                      <a:endParaRPr lang="en-US" sz="1400" dirty="0">
                        <a:solidFill>
                          <a:schemeClr val="tx1"/>
                        </a:solidFill>
                        <a:effectLst/>
                        <a:latin typeface="Calibri"/>
                        <a:ea typeface="Calibri"/>
                        <a:cs typeface="Times New Roman"/>
                      </a:endParaRPr>
                    </a:p>
                  </a:txBody>
                  <a:tcPr marL="58551" marR="58551" marT="0" marB="0"/>
                </a:tc>
                <a:extLst>
                  <a:ext uri="{0D108BD9-81ED-4DB2-BD59-A6C34878D82A}">
                    <a16:rowId xmlns:a16="http://schemas.microsoft.com/office/drawing/2014/main" val="10000"/>
                  </a:ext>
                </a:extLst>
              </a:tr>
              <a:tr h="647765">
                <a:tc>
                  <a:txBody>
                    <a:bodyPr/>
                    <a:lstStyle/>
                    <a:p>
                      <a:pPr marL="0" marR="0">
                        <a:lnSpc>
                          <a:spcPct val="115000"/>
                        </a:lnSpc>
                        <a:spcBef>
                          <a:spcPts val="0"/>
                        </a:spcBef>
                        <a:spcAft>
                          <a:spcPts val="0"/>
                        </a:spcAft>
                      </a:pPr>
                      <a:r>
                        <a:rPr lang="en-US" sz="1400" dirty="0">
                          <a:solidFill>
                            <a:schemeClr val="tx1"/>
                          </a:solidFill>
                          <a:effectLst/>
                        </a:rPr>
                        <a:t>Attack</a:t>
                      </a:r>
                      <a:endParaRPr lang="en-US" sz="1400" dirty="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a:solidFill>
                            <a:schemeClr val="tx1"/>
                          </a:solidFill>
                          <a:effectLst/>
                        </a:rPr>
                        <a:t>partial</a:t>
                      </a:r>
                      <a:endParaRPr lang="en-US" sz="140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dirty="0" smtClean="0">
                          <a:solidFill>
                            <a:schemeClr val="tx1"/>
                          </a:solidFill>
                          <a:effectLst/>
                        </a:rPr>
                        <a:t> √</a:t>
                      </a:r>
                    </a:p>
                    <a:p>
                      <a:pPr marL="0" marR="0" algn="ctr">
                        <a:lnSpc>
                          <a:spcPct val="115000"/>
                        </a:lnSpc>
                        <a:spcBef>
                          <a:spcPts val="0"/>
                        </a:spcBef>
                        <a:spcAft>
                          <a:spcPts val="0"/>
                        </a:spcAft>
                      </a:pPr>
                      <a:endParaRPr lang="en-US" sz="1400" dirty="0">
                        <a:solidFill>
                          <a:schemeClr val="tx1"/>
                        </a:solidFill>
                        <a:effectLst/>
                        <a:latin typeface="Calibri"/>
                        <a:ea typeface="Calibri"/>
                        <a:cs typeface="Times New Roman"/>
                      </a:endParaRPr>
                    </a:p>
                  </a:txBody>
                  <a:tcPr marL="58551" marR="58551" marT="0" marB="0"/>
                </a:tc>
                <a:tc>
                  <a:txBody>
                    <a:bodyPr/>
                    <a:lstStyle/>
                    <a:p>
                      <a:pPr marL="0" marR="0">
                        <a:lnSpc>
                          <a:spcPct val="115000"/>
                        </a:lnSpc>
                        <a:spcBef>
                          <a:spcPts val="0"/>
                        </a:spcBef>
                        <a:spcAft>
                          <a:spcPts val="0"/>
                        </a:spcAft>
                      </a:pPr>
                      <a:r>
                        <a:rPr lang="en-US" sz="1400" dirty="0">
                          <a:solidFill>
                            <a:schemeClr val="tx1"/>
                          </a:solidFill>
                          <a:effectLst/>
                        </a:rPr>
                        <a:t>To conduct a type of offensive action characterized by employment of firepower and maneuver to close with and destroy an enemy.</a:t>
                      </a:r>
                      <a:endParaRPr lang="en-US" sz="1400" dirty="0">
                        <a:solidFill>
                          <a:schemeClr val="tx1"/>
                        </a:solidFill>
                        <a:effectLst/>
                        <a:latin typeface="Calibri"/>
                        <a:ea typeface="Calibri"/>
                        <a:cs typeface="Times New Roman"/>
                      </a:endParaRPr>
                    </a:p>
                  </a:txBody>
                  <a:tcPr marL="58551" marR="58551" marT="0" marB="0"/>
                </a:tc>
                <a:extLst>
                  <a:ext uri="{0D108BD9-81ED-4DB2-BD59-A6C34878D82A}">
                    <a16:rowId xmlns:a16="http://schemas.microsoft.com/office/drawing/2014/main" val="10001"/>
                  </a:ext>
                </a:extLst>
              </a:tr>
              <a:tr h="756971">
                <a:tc>
                  <a:txBody>
                    <a:bodyPr/>
                    <a:lstStyle/>
                    <a:p>
                      <a:pPr marL="0" marR="0">
                        <a:lnSpc>
                          <a:spcPct val="115000"/>
                        </a:lnSpc>
                        <a:spcBef>
                          <a:spcPts val="0"/>
                        </a:spcBef>
                        <a:spcAft>
                          <a:spcPts val="0"/>
                        </a:spcAft>
                      </a:pPr>
                      <a:r>
                        <a:rPr lang="en-US" sz="1400">
                          <a:solidFill>
                            <a:schemeClr val="tx1"/>
                          </a:solidFill>
                          <a:effectLst/>
                        </a:rPr>
                        <a:t>Decontaminate</a:t>
                      </a:r>
                      <a:endParaRPr lang="en-US" sz="140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dirty="0">
                          <a:solidFill>
                            <a:schemeClr val="tx1"/>
                          </a:solidFill>
                          <a:effectLst/>
                        </a:rPr>
                        <a:t>√</a:t>
                      </a:r>
                      <a:endParaRPr lang="en-US" sz="1400" dirty="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dirty="0">
                          <a:solidFill>
                            <a:schemeClr val="tx1"/>
                          </a:solidFill>
                          <a:effectLst/>
                        </a:rPr>
                        <a:t> </a:t>
                      </a:r>
                      <a:endParaRPr lang="en-US" sz="1400" dirty="0">
                        <a:solidFill>
                          <a:schemeClr val="tx1"/>
                        </a:solidFill>
                        <a:effectLst/>
                        <a:latin typeface="Calibri"/>
                        <a:ea typeface="Calibri"/>
                        <a:cs typeface="Times New Roman"/>
                      </a:endParaRPr>
                    </a:p>
                  </a:txBody>
                  <a:tcPr marL="58551" marR="58551" marT="0" marB="0"/>
                </a:tc>
                <a:tc>
                  <a:txBody>
                    <a:bodyPr/>
                    <a:lstStyle/>
                    <a:p>
                      <a:pPr marL="0" marR="0">
                        <a:lnSpc>
                          <a:spcPct val="115000"/>
                        </a:lnSpc>
                        <a:spcBef>
                          <a:spcPts val="0"/>
                        </a:spcBef>
                        <a:spcAft>
                          <a:spcPts val="0"/>
                        </a:spcAft>
                      </a:pPr>
                      <a:r>
                        <a:rPr lang="en-US" sz="1400" dirty="0">
                          <a:solidFill>
                            <a:schemeClr val="tx1"/>
                          </a:solidFill>
                          <a:effectLst/>
                        </a:rPr>
                        <a:t>To provide purification making an area safe by absorbing, destroying, neutralizing, making harmless, or removing chemical, biological, or nuclear contamination.</a:t>
                      </a:r>
                      <a:endParaRPr lang="en-US" sz="1400" dirty="0">
                        <a:solidFill>
                          <a:schemeClr val="tx1"/>
                        </a:solidFill>
                        <a:effectLst/>
                        <a:latin typeface="Calibri"/>
                        <a:ea typeface="Calibri"/>
                        <a:cs typeface="Times New Roman"/>
                      </a:endParaRPr>
                    </a:p>
                  </a:txBody>
                  <a:tcPr marL="58551" marR="58551" marT="0" marB="0"/>
                </a:tc>
                <a:extLst>
                  <a:ext uri="{0D108BD9-81ED-4DB2-BD59-A6C34878D82A}">
                    <a16:rowId xmlns:a16="http://schemas.microsoft.com/office/drawing/2014/main" val="10002"/>
                  </a:ext>
                </a:extLst>
              </a:tr>
              <a:tr h="401735">
                <a:tc>
                  <a:txBody>
                    <a:bodyPr/>
                    <a:lstStyle/>
                    <a:p>
                      <a:pPr marL="0" marR="0">
                        <a:lnSpc>
                          <a:spcPct val="115000"/>
                        </a:lnSpc>
                        <a:spcBef>
                          <a:spcPts val="0"/>
                        </a:spcBef>
                        <a:spcAft>
                          <a:spcPts val="0"/>
                        </a:spcAft>
                      </a:pPr>
                      <a:r>
                        <a:rPr lang="en-US" sz="1400">
                          <a:solidFill>
                            <a:schemeClr val="tx1"/>
                          </a:solidFill>
                          <a:effectLst/>
                        </a:rPr>
                        <a:t>Demolish</a:t>
                      </a:r>
                      <a:endParaRPr lang="en-US" sz="140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a:solidFill>
                            <a:schemeClr val="tx1"/>
                          </a:solidFill>
                          <a:effectLst/>
                        </a:rPr>
                        <a:t>√</a:t>
                      </a:r>
                      <a:endParaRPr lang="en-US" sz="140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dirty="0">
                          <a:solidFill>
                            <a:schemeClr val="tx1"/>
                          </a:solidFill>
                          <a:effectLst/>
                        </a:rPr>
                        <a:t> </a:t>
                      </a:r>
                      <a:endParaRPr lang="en-US" sz="1400" dirty="0">
                        <a:solidFill>
                          <a:schemeClr val="tx1"/>
                        </a:solidFill>
                        <a:effectLst/>
                        <a:latin typeface="Calibri"/>
                        <a:ea typeface="Calibri"/>
                        <a:cs typeface="Times New Roman"/>
                      </a:endParaRPr>
                    </a:p>
                  </a:txBody>
                  <a:tcPr marL="58551" marR="58551" marT="0" marB="0"/>
                </a:tc>
                <a:tc>
                  <a:txBody>
                    <a:bodyPr/>
                    <a:lstStyle/>
                    <a:p>
                      <a:pPr marL="0" marR="0">
                        <a:lnSpc>
                          <a:spcPct val="115000"/>
                        </a:lnSpc>
                        <a:spcBef>
                          <a:spcPts val="0"/>
                        </a:spcBef>
                        <a:spcAft>
                          <a:spcPts val="0"/>
                        </a:spcAft>
                      </a:pPr>
                      <a:r>
                        <a:rPr lang="en-US" sz="1400">
                          <a:solidFill>
                            <a:schemeClr val="tx1"/>
                          </a:solidFill>
                          <a:effectLst/>
                        </a:rPr>
                        <a:t>To destroy structures, facilities, or material by any available means.</a:t>
                      </a:r>
                      <a:endParaRPr lang="en-US" sz="1400">
                        <a:solidFill>
                          <a:schemeClr val="tx1"/>
                        </a:solidFill>
                        <a:effectLst/>
                        <a:latin typeface="Calibri"/>
                        <a:ea typeface="Calibri"/>
                        <a:cs typeface="Times New Roman"/>
                      </a:endParaRPr>
                    </a:p>
                  </a:txBody>
                  <a:tcPr marL="58551" marR="58551" marT="0" marB="0"/>
                </a:tc>
                <a:extLst>
                  <a:ext uri="{0D108BD9-81ED-4DB2-BD59-A6C34878D82A}">
                    <a16:rowId xmlns:a16="http://schemas.microsoft.com/office/drawing/2014/main" val="10003"/>
                  </a:ext>
                </a:extLst>
              </a:tr>
              <a:tr h="371976">
                <a:tc>
                  <a:txBody>
                    <a:bodyPr/>
                    <a:lstStyle/>
                    <a:p>
                      <a:pPr marL="0" marR="0">
                        <a:lnSpc>
                          <a:spcPct val="115000"/>
                        </a:lnSpc>
                        <a:spcBef>
                          <a:spcPts val="0"/>
                        </a:spcBef>
                        <a:spcAft>
                          <a:spcPts val="0"/>
                        </a:spcAft>
                      </a:pPr>
                      <a:r>
                        <a:rPr lang="en-US" sz="1400">
                          <a:solidFill>
                            <a:schemeClr val="tx1"/>
                          </a:solidFill>
                          <a:effectLst/>
                        </a:rPr>
                        <a:t>IlluminateArea</a:t>
                      </a:r>
                      <a:endParaRPr lang="en-US" sz="140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a:solidFill>
                            <a:schemeClr val="tx1"/>
                          </a:solidFill>
                          <a:effectLst/>
                        </a:rPr>
                        <a:t>√</a:t>
                      </a:r>
                      <a:endParaRPr lang="en-US" sz="140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dirty="0">
                          <a:solidFill>
                            <a:schemeClr val="tx1"/>
                          </a:solidFill>
                          <a:effectLst/>
                        </a:rPr>
                        <a:t> </a:t>
                      </a:r>
                      <a:endParaRPr lang="en-US" sz="1400" dirty="0">
                        <a:solidFill>
                          <a:schemeClr val="tx1"/>
                        </a:solidFill>
                        <a:effectLst/>
                        <a:latin typeface="Calibri"/>
                        <a:ea typeface="Calibri"/>
                        <a:cs typeface="Times New Roman"/>
                      </a:endParaRPr>
                    </a:p>
                  </a:txBody>
                  <a:tcPr marL="58551" marR="58551" marT="0" marB="0"/>
                </a:tc>
                <a:tc>
                  <a:txBody>
                    <a:bodyPr/>
                    <a:lstStyle/>
                    <a:p>
                      <a:pPr marL="0" marR="0">
                        <a:lnSpc>
                          <a:spcPct val="115000"/>
                        </a:lnSpc>
                        <a:spcBef>
                          <a:spcPts val="0"/>
                        </a:spcBef>
                        <a:spcAft>
                          <a:spcPts val="0"/>
                        </a:spcAft>
                      </a:pPr>
                      <a:r>
                        <a:rPr lang="en-US" sz="1400" dirty="0">
                          <a:solidFill>
                            <a:schemeClr val="tx1"/>
                          </a:solidFill>
                          <a:effectLst/>
                        </a:rPr>
                        <a:t>To provide locale lighting by searchlight or pyrotechnics.</a:t>
                      </a:r>
                      <a:endParaRPr lang="en-US" sz="1400" dirty="0">
                        <a:solidFill>
                          <a:schemeClr val="tx1"/>
                        </a:solidFill>
                        <a:effectLst/>
                        <a:latin typeface="Calibri"/>
                        <a:ea typeface="Calibri"/>
                        <a:cs typeface="Times New Roman"/>
                      </a:endParaRPr>
                    </a:p>
                  </a:txBody>
                  <a:tcPr marL="58551" marR="58551" marT="0" marB="0"/>
                </a:tc>
                <a:extLst>
                  <a:ext uri="{0D108BD9-81ED-4DB2-BD59-A6C34878D82A}">
                    <a16:rowId xmlns:a16="http://schemas.microsoft.com/office/drawing/2014/main" val="10004"/>
                  </a:ext>
                </a:extLst>
              </a:tr>
              <a:tr h="602601">
                <a:tc>
                  <a:txBody>
                    <a:bodyPr/>
                    <a:lstStyle/>
                    <a:p>
                      <a:pPr marL="0" marR="0">
                        <a:lnSpc>
                          <a:spcPct val="115000"/>
                        </a:lnSpc>
                        <a:spcBef>
                          <a:spcPts val="0"/>
                        </a:spcBef>
                        <a:spcAft>
                          <a:spcPts val="0"/>
                        </a:spcAft>
                      </a:pPr>
                      <a:r>
                        <a:rPr lang="en-US" sz="1400">
                          <a:solidFill>
                            <a:schemeClr val="tx1"/>
                          </a:solidFill>
                          <a:effectLst/>
                        </a:rPr>
                        <a:t>Jam</a:t>
                      </a:r>
                      <a:endParaRPr lang="en-US" sz="140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a:solidFill>
                            <a:schemeClr val="tx1"/>
                          </a:solidFill>
                          <a:effectLst/>
                        </a:rPr>
                        <a:t>√</a:t>
                      </a:r>
                      <a:endParaRPr lang="en-US" sz="140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dirty="0">
                          <a:solidFill>
                            <a:schemeClr val="tx1"/>
                          </a:solidFill>
                          <a:effectLst/>
                        </a:rPr>
                        <a:t> </a:t>
                      </a:r>
                      <a:endParaRPr lang="en-US" sz="1400" dirty="0">
                        <a:solidFill>
                          <a:schemeClr val="tx1"/>
                        </a:solidFill>
                        <a:effectLst/>
                        <a:latin typeface="Calibri"/>
                        <a:ea typeface="Calibri"/>
                        <a:cs typeface="Times New Roman"/>
                      </a:endParaRPr>
                    </a:p>
                  </a:txBody>
                  <a:tcPr marL="58551" marR="58551" marT="0" marB="0"/>
                </a:tc>
                <a:tc>
                  <a:txBody>
                    <a:bodyPr/>
                    <a:lstStyle/>
                    <a:p>
                      <a:pPr marL="0" marR="0">
                        <a:lnSpc>
                          <a:spcPct val="115000"/>
                        </a:lnSpc>
                        <a:spcBef>
                          <a:spcPts val="0"/>
                        </a:spcBef>
                        <a:spcAft>
                          <a:spcPts val="0"/>
                        </a:spcAft>
                      </a:pPr>
                      <a:r>
                        <a:rPr lang="en-US" sz="1400" dirty="0">
                          <a:solidFill>
                            <a:schemeClr val="tx1"/>
                          </a:solidFill>
                          <a:effectLst/>
                        </a:rPr>
                        <a:t>To deliberately radiate, re-radiate or reflect electromagnetic energy with the object of impairing the use of electronic devices or systems.</a:t>
                      </a:r>
                      <a:endParaRPr lang="en-US" sz="1400" dirty="0">
                        <a:solidFill>
                          <a:schemeClr val="tx1"/>
                        </a:solidFill>
                        <a:effectLst/>
                        <a:latin typeface="Calibri"/>
                        <a:ea typeface="Calibri"/>
                        <a:cs typeface="Times New Roman"/>
                      </a:endParaRPr>
                    </a:p>
                  </a:txBody>
                  <a:tcPr marL="58551" marR="58551" marT="0" marB="0"/>
                </a:tc>
                <a:extLst>
                  <a:ext uri="{0D108BD9-81ED-4DB2-BD59-A6C34878D82A}">
                    <a16:rowId xmlns:a16="http://schemas.microsoft.com/office/drawing/2014/main" val="10005"/>
                  </a:ext>
                </a:extLst>
              </a:tr>
              <a:tr h="602601">
                <a:tc>
                  <a:txBody>
                    <a:bodyPr/>
                    <a:lstStyle/>
                    <a:p>
                      <a:pPr marL="0" marR="0">
                        <a:lnSpc>
                          <a:spcPct val="115000"/>
                        </a:lnSpc>
                        <a:spcBef>
                          <a:spcPts val="0"/>
                        </a:spcBef>
                        <a:spcAft>
                          <a:spcPts val="0"/>
                        </a:spcAft>
                      </a:pPr>
                      <a:r>
                        <a:rPr lang="en-US" sz="1400">
                          <a:solidFill>
                            <a:schemeClr val="tx1"/>
                          </a:solidFill>
                          <a:effectLst/>
                        </a:rPr>
                        <a:t>MarkTarget</a:t>
                      </a:r>
                      <a:endParaRPr lang="en-US" sz="140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a:solidFill>
                            <a:schemeClr val="tx1"/>
                          </a:solidFill>
                          <a:effectLst/>
                        </a:rPr>
                        <a:t>√</a:t>
                      </a:r>
                      <a:endParaRPr lang="en-US" sz="1400">
                        <a:solidFill>
                          <a:schemeClr val="tx1"/>
                        </a:solidFill>
                        <a:effectLst/>
                        <a:latin typeface="Calibri"/>
                        <a:ea typeface="Calibri"/>
                        <a:cs typeface="Times New Roman"/>
                      </a:endParaRPr>
                    </a:p>
                  </a:txBody>
                  <a:tcPr marL="58551" marR="58551" marT="0" marB="0"/>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400" dirty="0" smtClean="0">
                          <a:solidFill>
                            <a:schemeClr val="tx1"/>
                          </a:solidFill>
                          <a:effectLst/>
                        </a:rPr>
                        <a:t>√</a:t>
                      </a:r>
                      <a:endParaRPr lang="en-US" sz="1400" dirty="0" smtClean="0">
                        <a:solidFill>
                          <a:schemeClr val="tx1"/>
                        </a:solidFill>
                        <a:effectLst/>
                        <a:latin typeface="+mn-lt"/>
                        <a:ea typeface="Calibri"/>
                        <a:cs typeface="Times New Roman"/>
                      </a:endParaRPr>
                    </a:p>
                    <a:p>
                      <a:pPr marL="0" marR="0" algn="ctr">
                        <a:lnSpc>
                          <a:spcPct val="115000"/>
                        </a:lnSpc>
                        <a:spcBef>
                          <a:spcPts val="0"/>
                        </a:spcBef>
                        <a:spcAft>
                          <a:spcPts val="0"/>
                        </a:spcAft>
                      </a:pPr>
                      <a:r>
                        <a:rPr lang="en-US" sz="1400" dirty="0">
                          <a:solidFill>
                            <a:schemeClr val="tx1"/>
                          </a:solidFill>
                          <a:effectLst/>
                        </a:rPr>
                        <a:t> </a:t>
                      </a:r>
                      <a:endParaRPr lang="en-US" sz="1400" dirty="0">
                        <a:solidFill>
                          <a:schemeClr val="tx1"/>
                        </a:solidFill>
                        <a:effectLst/>
                        <a:latin typeface="Calibri"/>
                        <a:ea typeface="Calibri"/>
                        <a:cs typeface="Times New Roman"/>
                      </a:endParaRPr>
                    </a:p>
                  </a:txBody>
                  <a:tcPr marL="58551" marR="58551" marT="0" marB="0"/>
                </a:tc>
                <a:tc>
                  <a:txBody>
                    <a:bodyPr/>
                    <a:lstStyle/>
                    <a:p>
                      <a:pPr marL="0" marR="0">
                        <a:lnSpc>
                          <a:spcPct val="115000"/>
                        </a:lnSpc>
                        <a:spcBef>
                          <a:spcPts val="0"/>
                        </a:spcBef>
                        <a:spcAft>
                          <a:spcPts val="0"/>
                        </a:spcAft>
                      </a:pPr>
                      <a:r>
                        <a:rPr lang="en-US" sz="1400" dirty="0">
                          <a:solidFill>
                            <a:schemeClr val="tx1"/>
                          </a:solidFill>
                          <a:effectLst/>
                        </a:rPr>
                        <a:t>To make visible (by the use of light, infrared, laser, smoke, etc.) of an object in order to allow its identification by another object.</a:t>
                      </a:r>
                      <a:endParaRPr lang="en-US" sz="1400" dirty="0">
                        <a:solidFill>
                          <a:schemeClr val="tx1"/>
                        </a:solidFill>
                        <a:effectLst/>
                        <a:latin typeface="Calibri"/>
                        <a:ea typeface="Calibri"/>
                        <a:cs typeface="Times New Roman"/>
                      </a:endParaRPr>
                    </a:p>
                  </a:txBody>
                  <a:tcPr marL="58551" marR="58551" marT="0" marB="0"/>
                </a:tc>
                <a:extLst>
                  <a:ext uri="{0D108BD9-81ED-4DB2-BD59-A6C34878D82A}">
                    <a16:rowId xmlns:a16="http://schemas.microsoft.com/office/drawing/2014/main" val="10006"/>
                  </a:ext>
                </a:extLst>
              </a:tr>
              <a:tr h="750795">
                <a:tc>
                  <a:txBody>
                    <a:bodyPr/>
                    <a:lstStyle/>
                    <a:p>
                      <a:pPr marL="0" marR="0">
                        <a:lnSpc>
                          <a:spcPct val="115000"/>
                        </a:lnSpc>
                        <a:spcBef>
                          <a:spcPts val="0"/>
                        </a:spcBef>
                        <a:spcAft>
                          <a:spcPts val="0"/>
                        </a:spcAft>
                      </a:pPr>
                      <a:r>
                        <a:rPr lang="en-US" sz="1400" dirty="0" err="1">
                          <a:solidFill>
                            <a:schemeClr val="tx1"/>
                          </a:solidFill>
                          <a:effectLst/>
                        </a:rPr>
                        <a:t>MonitorTransmissions</a:t>
                      </a:r>
                      <a:endParaRPr lang="en-US" sz="1400" dirty="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a:solidFill>
                            <a:schemeClr val="tx1"/>
                          </a:solidFill>
                          <a:effectLst/>
                        </a:rPr>
                        <a:t>√</a:t>
                      </a:r>
                      <a:endParaRPr lang="en-US" sz="1400">
                        <a:solidFill>
                          <a:schemeClr val="tx1"/>
                        </a:solidFill>
                        <a:effectLst/>
                        <a:latin typeface="Calibri"/>
                        <a:ea typeface="Calibri"/>
                        <a:cs typeface="Times New Roman"/>
                      </a:endParaRPr>
                    </a:p>
                  </a:txBody>
                  <a:tcPr marL="58551" marR="58551" marT="0" marB="0"/>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400" dirty="0">
                          <a:solidFill>
                            <a:schemeClr val="tx1"/>
                          </a:solidFill>
                          <a:effectLst/>
                        </a:rPr>
                        <a:t> </a:t>
                      </a:r>
                      <a:r>
                        <a:rPr lang="en-US" sz="1400" dirty="0" smtClean="0">
                          <a:solidFill>
                            <a:schemeClr val="tx1"/>
                          </a:solidFill>
                          <a:effectLst/>
                        </a:rPr>
                        <a:t>√</a:t>
                      </a:r>
                      <a:endParaRPr lang="en-US" sz="1400" dirty="0" smtClean="0">
                        <a:solidFill>
                          <a:schemeClr val="tx1"/>
                        </a:solidFill>
                        <a:effectLst/>
                        <a:latin typeface="+mn-lt"/>
                        <a:ea typeface="Calibri"/>
                        <a:cs typeface="Times New Roman"/>
                      </a:endParaRPr>
                    </a:p>
                    <a:p>
                      <a:pPr marL="0" marR="0" algn="ctr">
                        <a:lnSpc>
                          <a:spcPct val="115000"/>
                        </a:lnSpc>
                        <a:spcBef>
                          <a:spcPts val="0"/>
                        </a:spcBef>
                        <a:spcAft>
                          <a:spcPts val="0"/>
                        </a:spcAft>
                      </a:pPr>
                      <a:endParaRPr lang="en-US" sz="1400" dirty="0">
                        <a:solidFill>
                          <a:schemeClr val="tx1"/>
                        </a:solidFill>
                        <a:effectLst/>
                        <a:latin typeface="Calibri"/>
                        <a:ea typeface="Calibri"/>
                        <a:cs typeface="Times New Roman"/>
                      </a:endParaRPr>
                    </a:p>
                  </a:txBody>
                  <a:tcPr marL="58551" marR="58551" marT="0" marB="0"/>
                </a:tc>
                <a:tc>
                  <a:txBody>
                    <a:bodyPr/>
                    <a:lstStyle/>
                    <a:p>
                      <a:pPr marL="0" marR="0">
                        <a:lnSpc>
                          <a:spcPct val="115000"/>
                        </a:lnSpc>
                        <a:spcBef>
                          <a:spcPts val="0"/>
                        </a:spcBef>
                        <a:spcAft>
                          <a:spcPts val="0"/>
                        </a:spcAft>
                      </a:pPr>
                      <a:r>
                        <a:rPr lang="en-US" sz="1400" dirty="0">
                          <a:solidFill>
                            <a:schemeClr val="tx1"/>
                          </a:solidFill>
                          <a:effectLst/>
                        </a:rPr>
                        <a:t>To conduct electronic warfare support operations with a view to searching, locating, recording and analyzing radiated electromagnetic energy.</a:t>
                      </a:r>
                      <a:endParaRPr lang="en-US" sz="1400" dirty="0">
                        <a:solidFill>
                          <a:schemeClr val="tx1"/>
                        </a:solidFill>
                        <a:effectLst/>
                        <a:latin typeface="Calibri"/>
                        <a:ea typeface="Calibri"/>
                        <a:cs typeface="Times New Roman"/>
                      </a:endParaRPr>
                    </a:p>
                  </a:txBody>
                  <a:tcPr marL="58551" marR="58551" marT="0" marB="0"/>
                </a:tc>
                <a:extLst>
                  <a:ext uri="{0D108BD9-81ED-4DB2-BD59-A6C34878D82A}">
                    <a16:rowId xmlns:a16="http://schemas.microsoft.com/office/drawing/2014/main" val="10007"/>
                  </a:ext>
                </a:extLst>
              </a:tr>
              <a:tr h="250265">
                <a:tc>
                  <a:txBody>
                    <a:bodyPr/>
                    <a:lstStyle/>
                    <a:p>
                      <a:pPr marL="0" marR="0">
                        <a:lnSpc>
                          <a:spcPct val="115000"/>
                        </a:lnSpc>
                        <a:spcBef>
                          <a:spcPts val="0"/>
                        </a:spcBef>
                        <a:spcAft>
                          <a:spcPts val="0"/>
                        </a:spcAft>
                      </a:pPr>
                      <a:r>
                        <a:rPr lang="en-US" sz="1400">
                          <a:solidFill>
                            <a:schemeClr val="tx1"/>
                          </a:solidFill>
                          <a:effectLst/>
                        </a:rPr>
                        <a:t>Patrol</a:t>
                      </a:r>
                      <a:endParaRPr lang="en-US" sz="140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a:solidFill>
                            <a:schemeClr val="tx1"/>
                          </a:solidFill>
                          <a:effectLst/>
                        </a:rPr>
                        <a:t>√</a:t>
                      </a:r>
                      <a:endParaRPr lang="en-US" sz="140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dirty="0">
                          <a:solidFill>
                            <a:schemeClr val="tx1"/>
                          </a:solidFill>
                          <a:effectLst/>
                        </a:rPr>
                        <a:t>√</a:t>
                      </a:r>
                      <a:endParaRPr lang="en-US" sz="1400" dirty="0">
                        <a:solidFill>
                          <a:schemeClr val="tx1"/>
                        </a:solidFill>
                        <a:effectLst/>
                        <a:latin typeface="Calibri"/>
                        <a:ea typeface="Calibri"/>
                        <a:cs typeface="Times New Roman"/>
                      </a:endParaRPr>
                    </a:p>
                  </a:txBody>
                  <a:tcPr marL="58551" marR="58551" marT="0" marB="0"/>
                </a:tc>
                <a:tc>
                  <a:txBody>
                    <a:bodyPr/>
                    <a:lstStyle/>
                    <a:p>
                      <a:pPr marL="0" marR="0">
                        <a:lnSpc>
                          <a:spcPct val="115000"/>
                        </a:lnSpc>
                        <a:spcBef>
                          <a:spcPts val="0"/>
                        </a:spcBef>
                        <a:spcAft>
                          <a:spcPts val="0"/>
                        </a:spcAft>
                      </a:pPr>
                      <a:r>
                        <a:rPr lang="en-US" sz="1400">
                          <a:solidFill>
                            <a:schemeClr val="tx1"/>
                          </a:solidFill>
                          <a:effectLst/>
                        </a:rPr>
                        <a:t>To gather information or carry out a security mission.</a:t>
                      </a:r>
                      <a:endParaRPr lang="en-US" sz="1400">
                        <a:solidFill>
                          <a:schemeClr val="tx1"/>
                        </a:solidFill>
                        <a:effectLst/>
                        <a:latin typeface="Calibri"/>
                        <a:ea typeface="Calibri"/>
                        <a:cs typeface="Times New Roman"/>
                      </a:endParaRPr>
                    </a:p>
                  </a:txBody>
                  <a:tcPr marL="58551" marR="58551" marT="0" marB="0"/>
                </a:tc>
                <a:extLst>
                  <a:ext uri="{0D108BD9-81ED-4DB2-BD59-A6C34878D82A}">
                    <a16:rowId xmlns:a16="http://schemas.microsoft.com/office/drawing/2014/main" val="10008"/>
                  </a:ext>
                </a:extLst>
              </a:tr>
              <a:tr h="250265">
                <a:tc>
                  <a:txBody>
                    <a:bodyPr/>
                    <a:lstStyle/>
                    <a:p>
                      <a:pPr marL="0" marR="0">
                        <a:lnSpc>
                          <a:spcPct val="115000"/>
                        </a:lnSpc>
                        <a:spcBef>
                          <a:spcPts val="0"/>
                        </a:spcBef>
                        <a:spcAft>
                          <a:spcPts val="0"/>
                        </a:spcAft>
                      </a:pPr>
                      <a:r>
                        <a:rPr lang="en-US" sz="1400">
                          <a:solidFill>
                            <a:schemeClr val="tx1"/>
                          </a:solidFill>
                          <a:effectLst/>
                        </a:rPr>
                        <a:t>Rendezvous</a:t>
                      </a:r>
                      <a:endParaRPr lang="en-US" sz="140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dirty="0">
                          <a:solidFill>
                            <a:schemeClr val="tx1"/>
                          </a:solidFill>
                          <a:effectLst/>
                        </a:rPr>
                        <a:t>√</a:t>
                      </a:r>
                      <a:endParaRPr lang="en-US" sz="1400" dirty="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dirty="0" smtClean="0">
                          <a:solidFill>
                            <a:schemeClr val="tx1"/>
                          </a:solidFill>
                          <a:effectLst/>
                        </a:rPr>
                        <a:t>Partial</a:t>
                      </a:r>
                      <a:endParaRPr lang="en-US" sz="1400" dirty="0">
                        <a:solidFill>
                          <a:schemeClr val="tx1"/>
                        </a:solidFill>
                        <a:effectLst/>
                        <a:latin typeface="Calibri"/>
                        <a:ea typeface="Calibri"/>
                        <a:cs typeface="Times New Roman"/>
                      </a:endParaRPr>
                    </a:p>
                  </a:txBody>
                  <a:tcPr marL="58551" marR="58551" marT="0" marB="0"/>
                </a:tc>
                <a:tc>
                  <a:txBody>
                    <a:bodyPr/>
                    <a:lstStyle/>
                    <a:p>
                      <a:pPr marL="0" marR="0">
                        <a:lnSpc>
                          <a:spcPct val="115000"/>
                        </a:lnSpc>
                        <a:spcBef>
                          <a:spcPts val="0"/>
                        </a:spcBef>
                        <a:spcAft>
                          <a:spcPts val="0"/>
                        </a:spcAft>
                      </a:pPr>
                      <a:r>
                        <a:rPr lang="en-US" sz="1400">
                          <a:solidFill>
                            <a:schemeClr val="tx1"/>
                          </a:solidFill>
                          <a:effectLst/>
                        </a:rPr>
                        <a:t>Achieve a meeting at a specified time and place.</a:t>
                      </a:r>
                      <a:endParaRPr lang="en-US" sz="1400">
                        <a:solidFill>
                          <a:schemeClr val="tx1"/>
                        </a:solidFill>
                        <a:effectLst/>
                        <a:latin typeface="Calibri"/>
                        <a:ea typeface="Calibri"/>
                        <a:cs typeface="Times New Roman"/>
                      </a:endParaRPr>
                    </a:p>
                  </a:txBody>
                  <a:tcPr marL="58551" marR="58551" marT="0" marB="0"/>
                </a:tc>
                <a:extLst>
                  <a:ext uri="{0D108BD9-81ED-4DB2-BD59-A6C34878D82A}">
                    <a16:rowId xmlns:a16="http://schemas.microsoft.com/office/drawing/2014/main" val="10009"/>
                  </a:ext>
                </a:extLst>
              </a:tr>
              <a:tr h="250265">
                <a:tc>
                  <a:txBody>
                    <a:bodyPr/>
                    <a:lstStyle/>
                    <a:p>
                      <a:pPr marL="0" marR="0">
                        <a:lnSpc>
                          <a:spcPct val="115000"/>
                        </a:lnSpc>
                        <a:spcBef>
                          <a:spcPts val="0"/>
                        </a:spcBef>
                        <a:spcAft>
                          <a:spcPts val="0"/>
                        </a:spcAft>
                      </a:pPr>
                      <a:r>
                        <a:rPr lang="en-US" sz="1400">
                          <a:solidFill>
                            <a:schemeClr val="tx1"/>
                          </a:solidFill>
                          <a:effectLst/>
                        </a:rPr>
                        <a:t>Reposition</a:t>
                      </a:r>
                      <a:endParaRPr lang="en-US" sz="140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dirty="0">
                          <a:solidFill>
                            <a:schemeClr val="tx1"/>
                          </a:solidFill>
                          <a:effectLst/>
                        </a:rPr>
                        <a:t>√</a:t>
                      </a:r>
                      <a:endParaRPr lang="en-US" sz="1400" dirty="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dirty="0">
                          <a:solidFill>
                            <a:schemeClr val="tx1"/>
                          </a:solidFill>
                          <a:effectLst/>
                        </a:rPr>
                        <a:t>√</a:t>
                      </a:r>
                      <a:endParaRPr lang="en-US" sz="1400" dirty="0">
                        <a:solidFill>
                          <a:schemeClr val="tx1"/>
                        </a:solidFill>
                        <a:effectLst/>
                        <a:latin typeface="Calibri"/>
                        <a:ea typeface="Calibri"/>
                        <a:cs typeface="Times New Roman"/>
                      </a:endParaRPr>
                    </a:p>
                  </a:txBody>
                  <a:tcPr marL="58551" marR="58551" marT="0" marB="0"/>
                </a:tc>
                <a:tc>
                  <a:txBody>
                    <a:bodyPr/>
                    <a:lstStyle/>
                    <a:p>
                      <a:pPr marL="0" marR="0">
                        <a:lnSpc>
                          <a:spcPct val="115000"/>
                        </a:lnSpc>
                        <a:spcBef>
                          <a:spcPts val="0"/>
                        </a:spcBef>
                        <a:spcAft>
                          <a:spcPts val="0"/>
                        </a:spcAft>
                      </a:pPr>
                      <a:r>
                        <a:rPr lang="en-US" sz="1400">
                          <a:solidFill>
                            <a:schemeClr val="tx1"/>
                          </a:solidFill>
                          <a:effectLst/>
                        </a:rPr>
                        <a:t>To change position from one location to another.</a:t>
                      </a:r>
                      <a:endParaRPr lang="en-US" sz="1400">
                        <a:solidFill>
                          <a:schemeClr val="tx1"/>
                        </a:solidFill>
                        <a:effectLst/>
                        <a:latin typeface="Calibri"/>
                        <a:ea typeface="Calibri"/>
                        <a:cs typeface="Times New Roman"/>
                      </a:endParaRPr>
                    </a:p>
                  </a:txBody>
                  <a:tcPr marL="58551" marR="58551" marT="0" marB="0"/>
                </a:tc>
                <a:extLst>
                  <a:ext uri="{0D108BD9-81ED-4DB2-BD59-A6C34878D82A}">
                    <a16:rowId xmlns:a16="http://schemas.microsoft.com/office/drawing/2014/main" val="10010"/>
                  </a:ext>
                </a:extLst>
              </a:tr>
              <a:tr h="500530">
                <a:tc>
                  <a:txBody>
                    <a:bodyPr/>
                    <a:lstStyle/>
                    <a:p>
                      <a:pPr marL="0" marR="0">
                        <a:lnSpc>
                          <a:spcPct val="115000"/>
                        </a:lnSpc>
                        <a:spcBef>
                          <a:spcPts val="0"/>
                        </a:spcBef>
                        <a:spcAft>
                          <a:spcPts val="0"/>
                        </a:spcAft>
                      </a:pPr>
                      <a:r>
                        <a:rPr lang="en-US" sz="1400">
                          <a:solidFill>
                            <a:schemeClr val="tx1"/>
                          </a:solidFill>
                          <a:effectLst/>
                        </a:rPr>
                        <a:t>SampleEnvironment</a:t>
                      </a:r>
                      <a:endParaRPr lang="en-US" sz="140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dirty="0" smtClean="0">
                          <a:solidFill>
                            <a:schemeClr val="tx1"/>
                          </a:solidFill>
                          <a:effectLst/>
                        </a:rPr>
                        <a:t>Partial</a:t>
                      </a:r>
                      <a:endParaRPr lang="en-US" sz="1400" dirty="0">
                        <a:solidFill>
                          <a:schemeClr val="tx1"/>
                        </a:solidFill>
                        <a:effectLst/>
                        <a:latin typeface="Calibri"/>
                        <a:ea typeface="Calibri"/>
                        <a:cs typeface="Times New Roman"/>
                      </a:endParaRPr>
                    </a:p>
                  </a:txBody>
                  <a:tcPr marL="58551" marR="58551" marT="0" marB="0"/>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400" dirty="0">
                          <a:solidFill>
                            <a:schemeClr val="tx1"/>
                          </a:solidFill>
                          <a:effectLst/>
                        </a:rPr>
                        <a:t> </a:t>
                      </a:r>
                      <a:r>
                        <a:rPr lang="en-US" sz="1400" dirty="0" smtClean="0">
                          <a:solidFill>
                            <a:schemeClr val="tx1"/>
                          </a:solidFill>
                          <a:effectLst/>
                        </a:rPr>
                        <a:t>√</a:t>
                      </a:r>
                      <a:endParaRPr lang="en-US" sz="1400" dirty="0" smtClean="0">
                        <a:solidFill>
                          <a:schemeClr val="tx1"/>
                        </a:solidFill>
                        <a:effectLst/>
                        <a:latin typeface="+mn-lt"/>
                        <a:ea typeface="Calibri"/>
                        <a:cs typeface="Times New Roman"/>
                      </a:endParaRPr>
                    </a:p>
                    <a:p>
                      <a:pPr marL="0" marR="0" algn="ctr">
                        <a:lnSpc>
                          <a:spcPct val="115000"/>
                        </a:lnSpc>
                        <a:spcBef>
                          <a:spcPts val="0"/>
                        </a:spcBef>
                        <a:spcAft>
                          <a:spcPts val="0"/>
                        </a:spcAft>
                      </a:pPr>
                      <a:endParaRPr lang="en-US" sz="1400" dirty="0">
                        <a:solidFill>
                          <a:schemeClr val="tx1"/>
                        </a:solidFill>
                        <a:effectLst/>
                        <a:latin typeface="Calibri"/>
                        <a:ea typeface="Calibri"/>
                        <a:cs typeface="Times New Roman"/>
                      </a:endParaRPr>
                    </a:p>
                  </a:txBody>
                  <a:tcPr marL="58551" marR="58551" marT="0" marB="0"/>
                </a:tc>
                <a:tc>
                  <a:txBody>
                    <a:bodyPr/>
                    <a:lstStyle/>
                    <a:p>
                      <a:pPr marL="0" marR="0">
                        <a:lnSpc>
                          <a:spcPct val="115000"/>
                        </a:lnSpc>
                        <a:spcBef>
                          <a:spcPts val="0"/>
                        </a:spcBef>
                        <a:spcAft>
                          <a:spcPts val="0"/>
                        </a:spcAft>
                      </a:pPr>
                      <a:r>
                        <a:rPr lang="en-US" sz="1400">
                          <a:solidFill>
                            <a:schemeClr val="tx1"/>
                          </a:solidFill>
                          <a:effectLst/>
                        </a:rPr>
                        <a:t>Collect environmental samples for testing for chemical compounds, biological creatures, or nuclear hazards.</a:t>
                      </a:r>
                      <a:endParaRPr lang="en-US" sz="1400">
                        <a:solidFill>
                          <a:schemeClr val="tx1"/>
                        </a:solidFill>
                        <a:effectLst/>
                        <a:latin typeface="Calibri"/>
                        <a:ea typeface="Calibri"/>
                        <a:cs typeface="Times New Roman"/>
                      </a:endParaRPr>
                    </a:p>
                  </a:txBody>
                  <a:tcPr marL="58551" marR="58551" marT="0" marB="0"/>
                </a:tc>
                <a:extLst>
                  <a:ext uri="{0D108BD9-81ED-4DB2-BD59-A6C34878D82A}">
                    <a16:rowId xmlns:a16="http://schemas.microsoft.com/office/drawing/2014/main" val="10011"/>
                  </a:ext>
                </a:extLst>
              </a:tr>
              <a:tr h="250265">
                <a:tc>
                  <a:txBody>
                    <a:bodyPr/>
                    <a:lstStyle/>
                    <a:p>
                      <a:pPr marL="0" marR="0">
                        <a:lnSpc>
                          <a:spcPct val="115000"/>
                        </a:lnSpc>
                        <a:spcBef>
                          <a:spcPts val="0"/>
                        </a:spcBef>
                        <a:spcAft>
                          <a:spcPts val="0"/>
                        </a:spcAft>
                      </a:pPr>
                      <a:r>
                        <a:rPr lang="en-US" sz="1400">
                          <a:solidFill>
                            <a:schemeClr val="tx1"/>
                          </a:solidFill>
                          <a:effectLst/>
                        </a:rPr>
                        <a:t>Search</a:t>
                      </a:r>
                      <a:endParaRPr lang="en-US" sz="140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dirty="0">
                          <a:solidFill>
                            <a:schemeClr val="tx1"/>
                          </a:solidFill>
                          <a:effectLst/>
                        </a:rPr>
                        <a:t>√</a:t>
                      </a:r>
                      <a:endParaRPr lang="en-US" sz="1400" dirty="0">
                        <a:solidFill>
                          <a:schemeClr val="tx1"/>
                        </a:solidFill>
                        <a:effectLst/>
                        <a:latin typeface="Calibri"/>
                        <a:ea typeface="Calibri"/>
                        <a:cs typeface="Times New Roman"/>
                      </a:endParaRPr>
                    </a:p>
                  </a:txBody>
                  <a:tcPr marL="58551" marR="58551" marT="0" marB="0"/>
                </a:tc>
                <a:tc>
                  <a:txBody>
                    <a:bodyPr/>
                    <a:lstStyle/>
                    <a:p>
                      <a:pPr marL="0" marR="0" algn="ctr">
                        <a:lnSpc>
                          <a:spcPct val="115000"/>
                        </a:lnSpc>
                        <a:spcBef>
                          <a:spcPts val="0"/>
                        </a:spcBef>
                        <a:spcAft>
                          <a:spcPts val="0"/>
                        </a:spcAft>
                      </a:pPr>
                      <a:r>
                        <a:rPr lang="en-US" sz="1400" dirty="0">
                          <a:solidFill>
                            <a:schemeClr val="tx1"/>
                          </a:solidFill>
                          <a:effectLst/>
                        </a:rPr>
                        <a:t>√</a:t>
                      </a:r>
                      <a:endParaRPr lang="en-US" sz="1400" dirty="0">
                        <a:solidFill>
                          <a:schemeClr val="tx1"/>
                        </a:solidFill>
                        <a:effectLst/>
                        <a:latin typeface="Calibri"/>
                        <a:ea typeface="Calibri"/>
                        <a:cs typeface="Times New Roman"/>
                      </a:endParaRPr>
                    </a:p>
                  </a:txBody>
                  <a:tcPr marL="58551" marR="58551" marT="0" marB="0"/>
                </a:tc>
                <a:tc>
                  <a:txBody>
                    <a:bodyPr/>
                    <a:lstStyle/>
                    <a:p>
                      <a:pPr marL="0" marR="0">
                        <a:lnSpc>
                          <a:spcPct val="115000"/>
                        </a:lnSpc>
                        <a:spcBef>
                          <a:spcPts val="0"/>
                        </a:spcBef>
                        <a:spcAft>
                          <a:spcPts val="0"/>
                        </a:spcAft>
                      </a:pPr>
                      <a:r>
                        <a:rPr lang="en-US" sz="1400" dirty="0">
                          <a:solidFill>
                            <a:schemeClr val="tx1"/>
                          </a:solidFill>
                          <a:effectLst/>
                        </a:rPr>
                        <a:t>To look for lost or unlocated objects or persons.</a:t>
                      </a:r>
                      <a:endParaRPr lang="en-US" sz="1400" dirty="0">
                        <a:solidFill>
                          <a:schemeClr val="tx1"/>
                        </a:solidFill>
                        <a:effectLst/>
                        <a:latin typeface="Calibri"/>
                        <a:ea typeface="Calibri"/>
                        <a:cs typeface="Times New Roman"/>
                      </a:endParaRPr>
                    </a:p>
                  </a:txBody>
                  <a:tcPr marL="58551" marR="58551" marT="0" marB="0"/>
                </a:tc>
                <a:extLst>
                  <a:ext uri="{0D108BD9-81ED-4DB2-BD59-A6C34878D82A}">
                    <a16:rowId xmlns:a16="http://schemas.microsoft.com/office/drawing/2014/main" val="10012"/>
                  </a:ext>
                </a:extLst>
              </a:tr>
            </a:tbl>
          </a:graphicData>
        </a:graphic>
      </p:graphicFrame>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16</a:t>
            </a:fld>
            <a:endParaRPr lang="en-US"/>
          </a:p>
        </p:txBody>
      </p:sp>
      <p:sp>
        <p:nvSpPr>
          <p:cNvPr id="8" name="Title 1"/>
          <p:cNvSpPr txBox="1">
            <a:spLocks/>
          </p:cNvSpPr>
          <p:nvPr/>
        </p:nvSpPr>
        <p:spPr bwMode="auto">
          <a:xfrm>
            <a:off x="192321" y="5574048"/>
            <a:ext cx="1149329" cy="842357"/>
          </a:xfrm>
          <a:prstGeom prst="rect">
            <a:avLst/>
          </a:prstGeom>
          <a:noFill/>
          <a:ln w="19050">
            <a:solidFill>
              <a:schemeClr val="accent1">
                <a:lumMod val="50000"/>
              </a:schemeClr>
            </a:solid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a:solidFill>
                  <a:srgbClr val="FFCF2A"/>
                </a:solidFill>
                <a:latin typeface="+mj-lt"/>
                <a:ea typeface="+mj-ea"/>
                <a:cs typeface="+mj-cs"/>
              </a:defRPr>
            </a:lvl1pPr>
            <a:lvl2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2pPr>
            <a:lvl3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3pPr>
            <a:lvl4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4pPr>
            <a:lvl5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5pPr>
            <a:lvl6pPr marL="4572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6pPr>
            <a:lvl7pPr marL="9144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7pPr>
            <a:lvl8pPr marL="13716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8pPr>
            <a:lvl9pPr marL="18288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9pPr>
          </a:lstStyle>
          <a:p>
            <a:r>
              <a:rPr lang="en-US" sz="1600" b="1" kern="0" dirty="0" smtClean="0">
                <a:solidFill>
                  <a:schemeClr val="accent1">
                    <a:lumMod val="50000"/>
                  </a:schemeClr>
                </a:solidFill>
                <a:hlinkClick r:id="" action="ppaction://noaction"/>
              </a:rPr>
              <a:t>More </a:t>
            </a:r>
          </a:p>
          <a:p>
            <a:r>
              <a:rPr lang="en-US" sz="1600" b="1" kern="0" dirty="0" smtClean="0">
                <a:solidFill>
                  <a:schemeClr val="accent1">
                    <a:lumMod val="50000"/>
                  </a:schemeClr>
                </a:solidFill>
                <a:hlinkClick r:id="" action="ppaction://noaction"/>
              </a:rPr>
              <a:t>Goal Types Foreseen</a:t>
            </a:r>
            <a:endParaRPr lang="en-US" sz="1600" b="1" kern="0" dirty="0">
              <a:solidFill>
                <a:schemeClr val="accent1">
                  <a:lumMod val="50000"/>
                </a:schemeClr>
              </a:solidFill>
            </a:endParaRPr>
          </a:p>
        </p:txBody>
      </p:sp>
    </p:spTree>
    <p:extLst>
      <p:ext uri="{BB962C8B-B14F-4D97-AF65-F5344CB8AC3E}">
        <p14:creationId xmlns:p14="http://schemas.microsoft.com/office/powerpoint/2010/main" val="34902740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49" y="1709738"/>
            <a:ext cx="10901565" cy="2852737"/>
          </a:xfrm>
        </p:spPr>
        <p:txBody>
          <a:bodyPr/>
          <a:lstStyle/>
          <a:p>
            <a:r>
              <a:rPr lang="en-US" dirty="0" smtClean="0"/>
              <a:t>Semantic Web and Mission Execution Ontology (MEO)</a:t>
            </a:r>
            <a:endParaRPr lang="en-US" dirty="0"/>
          </a:p>
        </p:txBody>
      </p:sp>
      <p:sp>
        <p:nvSpPr>
          <p:cNvPr id="3" name="Text Placeholder 2"/>
          <p:cNvSpPr>
            <a:spLocks noGrp="1"/>
          </p:cNvSpPr>
          <p:nvPr>
            <p:ph type="body" idx="1"/>
          </p:nvPr>
        </p:nvSpPr>
        <p:spPr>
          <a:xfrm>
            <a:off x="831850" y="4900353"/>
            <a:ext cx="10269797" cy="1189297"/>
          </a:xfrm>
        </p:spPr>
        <p:txBody>
          <a:bodyPr>
            <a:normAutofit/>
          </a:bodyPr>
          <a:lstStyle/>
          <a:p>
            <a:r>
              <a:rPr lang="en-US" sz="3200" dirty="0" smtClean="0"/>
              <a:t>Apply well-developed Semantic Web standards to integrate queries and reasoning to AVCL for logical consistency checks.</a:t>
            </a:r>
            <a:endParaRPr lang="en-US" sz="3200" dirty="0"/>
          </a:p>
        </p:txBody>
      </p:sp>
      <p:sp>
        <p:nvSpPr>
          <p:cNvPr id="4" name="Action Button: End 3">
            <a:hlinkClick r:id="rId3" action="ppaction://hlinksldjump" highlightClick="1"/>
          </p:cNvPr>
          <p:cNvSpPr/>
          <p:nvPr/>
        </p:nvSpPr>
        <p:spPr>
          <a:xfrm rot="16200000">
            <a:off x="11130742" y="403170"/>
            <a:ext cx="569422" cy="627611"/>
          </a:xfrm>
          <a:prstGeom prst="actionButtonEnd">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17</a:t>
            </a:fld>
            <a:endParaRPr lang="en-US"/>
          </a:p>
        </p:txBody>
      </p:sp>
    </p:spTree>
    <p:extLst>
      <p:ext uri="{BB962C8B-B14F-4D97-AF65-F5344CB8AC3E}">
        <p14:creationId xmlns:p14="http://schemas.microsoft.com/office/powerpoint/2010/main" val="17946402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125" y="365125"/>
            <a:ext cx="11115675" cy="1325563"/>
          </a:xfrm>
        </p:spPr>
        <p:txBody>
          <a:bodyPr/>
          <a:lstStyle/>
          <a:p>
            <a:r>
              <a:rPr lang="en-US" dirty="0" smtClean="0"/>
              <a:t>Background: Improving Semantic Representation</a:t>
            </a:r>
            <a:endParaRPr lang="en-US" dirty="0"/>
          </a:p>
        </p:txBody>
      </p:sp>
      <p:sp>
        <p:nvSpPr>
          <p:cNvPr id="3" name="Content Placeholder 2"/>
          <p:cNvSpPr>
            <a:spLocks noGrp="1"/>
          </p:cNvSpPr>
          <p:nvPr>
            <p:ph idx="1"/>
          </p:nvPr>
        </p:nvSpPr>
        <p:spPr>
          <a:xfrm>
            <a:off x="838200" y="1825624"/>
            <a:ext cx="10515600" cy="4766157"/>
          </a:xfrm>
        </p:spPr>
        <p:txBody>
          <a:bodyPr/>
          <a:lstStyle/>
          <a:p>
            <a:r>
              <a:rPr lang="en-US" dirty="0"/>
              <a:t>Knowledge </a:t>
            </a:r>
            <a:r>
              <a:rPr lang="en-US" dirty="0" smtClean="0"/>
              <a:t>Representation (KR) </a:t>
            </a:r>
            <a:r>
              <a:rPr lang="en-US" dirty="0"/>
              <a:t>is an area of </a:t>
            </a:r>
            <a:r>
              <a:rPr lang="en-US" dirty="0" smtClean="0"/>
              <a:t>artificial intelligence (AI)  research </a:t>
            </a:r>
            <a:r>
              <a:rPr lang="en-US" dirty="0"/>
              <a:t>and practice focused on encoding meaning into data.</a:t>
            </a:r>
          </a:p>
          <a:p>
            <a:r>
              <a:rPr lang="en-US" dirty="0"/>
              <a:t>Academia and industry </a:t>
            </a:r>
            <a:r>
              <a:rPr lang="en-US" dirty="0" smtClean="0"/>
              <a:t>now have a detailed path </a:t>
            </a:r>
            <a:r>
              <a:rPr lang="en-US" dirty="0"/>
              <a:t>toward higher levels of machine </a:t>
            </a:r>
            <a:r>
              <a:rPr lang="en-US" dirty="0" smtClean="0"/>
              <a:t>understanding corresponding to human understanding.</a:t>
            </a:r>
            <a:endParaRPr lang="en-US" dirty="0"/>
          </a:p>
          <a:p>
            <a:r>
              <a:rPr lang="en-US" dirty="0"/>
              <a:t>Refer to the Ontology Spectrum on the next slide (source: </a:t>
            </a:r>
            <a:r>
              <a:rPr lang="en-US" dirty="0" err="1"/>
              <a:t>Obrst</a:t>
            </a:r>
            <a:r>
              <a:rPr lang="en-US" dirty="0"/>
              <a:t>, Leo, and Mills Davis. 2006. </a:t>
            </a:r>
            <a:r>
              <a:rPr lang="en-US" i="1" dirty="0" err="1"/>
              <a:t>SICoP</a:t>
            </a:r>
            <a:r>
              <a:rPr lang="en-US" i="1" dirty="0"/>
              <a:t> White Paper Series Module 2: Semantic Wave 2006 - Executive Guide to the Business Value of Semantic Technologies</a:t>
            </a:r>
            <a:r>
              <a:rPr lang="en-US" dirty="0"/>
              <a:t>, Project 10X, May </a:t>
            </a:r>
            <a:r>
              <a:rPr lang="en-US" dirty="0" smtClean="0"/>
              <a:t>2015).</a:t>
            </a:r>
            <a:endParaRPr lang="en-US" dirty="0"/>
          </a:p>
          <a:p>
            <a:endParaRPr lang="en-US" dirty="0"/>
          </a:p>
        </p:txBody>
      </p:sp>
      <p:sp>
        <p:nvSpPr>
          <p:cNvPr id="4" name="Slide Number Placeholder 3"/>
          <p:cNvSpPr>
            <a:spLocks noGrp="1"/>
          </p:cNvSpPr>
          <p:nvPr>
            <p:ph type="sldNum" sz="quarter" idx="12"/>
          </p:nvPr>
        </p:nvSpPr>
        <p:spPr/>
        <p:txBody>
          <a:bodyPr/>
          <a:lstStyle/>
          <a:p>
            <a:fld id="{8F304BE6-A6EC-44DD-A690-28101BD4548D}" type="slidenum">
              <a:rPr lang="en-US" smtClean="0"/>
              <a:t>18</a:t>
            </a:fld>
            <a:endParaRPr lang="en-US"/>
          </a:p>
        </p:txBody>
      </p:sp>
      <p:sp>
        <p:nvSpPr>
          <p:cNvPr id="5" name="TextBox 4"/>
          <p:cNvSpPr txBox="1"/>
          <p:nvPr/>
        </p:nvSpPr>
        <p:spPr>
          <a:xfrm>
            <a:off x="1637607" y="5481827"/>
            <a:ext cx="9214658" cy="523220"/>
          </a:xfrm>
          <a:prstGeom prst="rect">
            <a:avLst/>
          </a:prstGeom>
          <a:noFill/>
        </p:spPr>
        <p:txBody>
          <a:bodyPr wrap="square" rtlCol="0">
            <a:spAutoFit/>
          </a:bodyPr>
          <a:lstStyle/>
          <a:p>
            <a:r>
              <a:rPr lang="en-US" sz="1400" dirty="0"/>
              <a:t>Acronyms: Database (DB) ; Extensible Markup Language (XML); Resource Description Language / Schema (RDF/S); Unified Modeling Language (UML); Web Ontology Language (OWL)</a:t>
            </a:r>
          </a:p>
        </p:txBody>
      </p:sp>
    </p:spTree>
    <p:extLst>
      <p:ext uri="{BB962C8B-B14F-4D97-AF65-F5344CB8AC3E}">
        <p14:creationId xmlns:p14="http://schemas.microsoft.com/office/powerpoint/2010/main" val="38984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3525" y="365125"/>
            <a:ext cx="8712680" cy="1325563"/>
          </a:xfrm>
        </p:spPr>
        <p:txBody>
          <a:bodyPr/>
          <a:lstStyle/>
          <a:p>
            <a:r>
              <a:rPr lang="en-US" dirty="0" smtClean="0"/>
              <a:t>Ontology Spectrum</a:t>
            </a:r>
            <a:endParaRPr lang="en-US" dirty="0"/>
          </a:p>
        </p:txBody>
      </p:sp>
      <p:sp>
        <p:nvSpPr>
          <p:cNvPr id="4" name="Slide Number Placeholder 3"/>
          <p:cNvSpPr>
            <a:spLocks noGrp="1"/>
          </p:cNvSpPr>
          <p:nvPr>
            <p:ph type="sldNum" sz="quarter" idx="12"/>
          </p:nvPr>
        </p:nvSpPr>
        <p:spPr/>
        <p:txBody>
          <a:bodyPr/>
          <a:lstStyle/>
          <a:p>
            <a:fld id="{8F304BE6-A6EC-44DD-A690-28101BD4548D}" type="slidenum">
              <a:rPr lang="en-US" smtClean="0"/>
              <a:t>19</a:t>
            </a:fld>
            <a:endParaRPr lang="en-US"/>
          </a:p>
        </p:txBody>
      </p:sp>
      <p:pic>
        <p:nvPicPr>
          <p:cNvPr id="5" name="Picture 4"/>
          <p:cNvPicPr>
            <a:picLocks noChangeAspect="1"/>
          </p:cNvPicPr>
          <p:nvPr/>
        </p:nvPicPr>
        <p:blipFill>
          <a:blip r:embed="rId3" cstate="print"/>
          <a:srcRect/>
          <a:stretch>
            <a:fillRect/>
          </a:stretch>
        </p:blipFill>
        <p:spPr bwMode="auto">
          <a:xfrm>
            <a:off x="66411" y="1"/>
            <a:ext cx="9563363" cy="6857999"/>
          </a:xfrm>
          <a:prstGeom prst="rect">
            <a:avLst/>
          </a:prstGeom>
          <a:noFill/>
          <a:ln w="9525">
            <a:noFill/>
            <a:miter lim="800000"/>
            <a:headEnd/>
            <a:tailEnd/>
          </a:ln>
        </p:spPr>
      </p:pic>
      <p:sp>
        <p:nvSpPr>
          <p:cNvPr id="6" name="Title 3"/>
          <p:cNvSpPr txBox="1">
            <a:spLocks/>
          </p:cNvSpPr>
          <p:nvPr/>
        </p:nvSpPr>
        <p:spPr>
          <a:xfrm>
            <a:off x="9434286" y="246744"/>
            <a:ext cx="2757714" cy="1509485"/>
          </a:xfrm>
          <a:prstGeom prst="rect">
            <a:avLst/>
          </a:prstGeom>
          <a:solidFill>
            <a:schemeClr val="bg1">
              <a:lumMod val="50000"/>
              <a:lumOff val="50000"/>
            </a:schemeClr>
          </a:solidFill>
          <a:ln>
            <a:solidFill>
              <a:schemeClr val="tx1">
                <a:lumMod val="95000"/>
              </a:schemeClr>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effectLst>
                  <a:outerShdw blurRad="50800" dist="38100" dir="2700000" algn="tl" rotWithShape="0">
                    <a:prstClr val="black">
                      <a:alpha val="40000"/>
                    </a:prstClr>
                  </a:outerShdw>
                </a:effectLst>
              </a:rPr>
              <a:t>Improving Semantic Representation</a:t>
            </a:r>
          </a:p>
        </p:txBody>
      </p:sp>
    </p:spTree>
    <p:extLst>
      <p:ext uri="{BB962C8B-B14F-4D97-AF65-F5344CB8AC3E}">
        <p14:creationId xmlns:p14="http://schemas.microsoft.com/office/powerpoint/2010/main" val="32284000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8447" y="146759"/>
            <a:ext cx="11168419" cy="753991"/>
          </a:xfrm>
        </p:spPr>
        <p:txBody>
          <a:bodyPr>
            <a:normAutofit/>
          </a:bodyPr>
          <a:lstStyle/>
          <a:p>
            <a:pPr algn="ctr"/>
            <a:r>
              <a:rPr lang="en-US" sz="4000" b="1" dirty="0" smtClean="0">
                <a:hlinkClick r:id="rId3"/>
              </a:rPr>
              <a:t>NDIA 2020 </a:t>
            </a:r>
            <a:r>
              <a:rPr lang="en-US" sz="4000" b="1" dirty="0">
                <a:hlinkClick r:id="rId3"/>
              </a:rPr>
              <a:t>Undersea Warfare Virtual </a:t>
            </a:r>
            <a:r>
              <a:rPr lang="en-US" sz="4000" b="1" dirty="0" smtClean="0">
                <a:hlinkClick r:id="rId3"/>
              </a:rPr>
              <a:t>Conference</a:t>
            </a:r>
            <a:endParaRPr lang="en-US" sz="4000" dirty="0"/>
          </a:p>
        </p:txBody>
      </p:sp>
      <p:pic>
        <p:nvPicPr>
          <p:cNvPr id="5" name="Picture 4"/>
          <p:cNvPicPr>
            <a:picLocks noChangeAspect="1"/>
          </p:cNvPicPr>
          <p:nvPr/>
        </p:nvPicPr>
        <p:blipFill>
          <a:blip r:embed="rId4"/>
          <a:stretch>
            <a:fillRect/>
          </a:stretch>
        </p:blipFill>
        <p:spPr>
          <a:xfrm>
            <a:off x="773384" y="833797"/>
            <a:ext cx="10299500" cy="5904807"/>
          </a:xfrm>
          <a:prstGeom prst="rect">
            <a:avLst/>
          </a:prstGeom>
        </p:spPr>
      </p:pic>
    </p:spTree>
    <p:extLst>
      <p:ext uri="{BB962C8B-B14F-4D97-AF65-F5344CB8AC3E}">
        <p14:creationId xmlns:p14="http://schemas.microsoft.com/office/powerpoint/2010/main" val="28680995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Improving Interoperability</a:t>
            </a:r>
            <a:endParaRPr lang="en-US" dirty="0"/>
          </a:p>
        </p:txBody>
      </p:sp>
      <p:sp>
        <p:nvSpPr>
          <p:cNvPr id="3" name="Content Placeholder 2"/>
          <p:cNvSpPr>
            <a:spLocks noGrp="1"/>
          </p:cNvSpPr>
          <p:nvPr>
            <p:ph idx="1"/>
          </p:nvPr>
        </p:nvSpPr>
        <p:spPr/>
        <p:txBody>
          <a:bodyPr>
            <a:normAutofit fontScale="92500"/>
          </a:bodyPr>
          <a:lstStyle/>
          <a:p>
            <a:r>
              <a:rPr lang="en-US" dirty="0"/>
              <a:t>Interoperability: “the capability of a system to automatically, without human intervention, provide services to and accept services from other systems, and to use the services so exchanged to enable the systems to work together to achieve a desired outcome” (Blais and Lacy 2004).</a:t>
            </a:r>
          </a:p>
          <a:p>
            <a:r>
              <a:rPr lang="en-US" dirty="0"/>
              <a:t>Academia and industry have laid out a path toward higher levels of interoperability: refer to the Levels of Conceptual Interoperability Model (LCIM) on the next slide (source: Tolk, Andreas, Saikou Y. Diallo, Charles D. Turnitsa, and Leslie S. Winters. </a:t>
            </a:r>
            <a:r>
              <a:rPr lang="en-US" dirty="0" smtClean="0"/>
              <a:t>2006. </a:t>
            </a:r>
            <a:r>
              <a:rPr lang="en-US" dirty="0"/>
              <a:t>“</a:t>
            </a:r>
            <a:r>
              <a:rPr lang="en-US" dirty="0" err="1"/>
              <a:t>Composable</a:t>
            </a:r>
            <a:r>
              <a:rPr lang="en-US" dirty="0"/>
              <a:t> M&amp;S Web Services for Net-centric Applications.” </a:t>
            </a:r>
            <a:r>
              <a:rPr lang="en-US" i="1" dirty="0"/>
              <a:t>Journal for Defense Modeling &amp; Simulation (JDMS)</a:t>
            </a:r>
            <a:r>
              <a:rPr lang="en-US" dirty="0"/>
              <a:t>, 3:1:27-44. </a:t>
            </a:r>
            <a:r>
              <a:rPr lang="en-US" dirty="0" smtClean="0"/>
              <a:t>January.).</a:t>
            </a:r>
            <a:endParaRPr lang="en-US" dirty="0"/>
          </a:p>
          <a:p>
            <a:r>
              <a:rPr lang="en-US" dirty="0" smtClean="0"/>
              <a:t>Objective is </a:t>
            </a:r>
            <a:r>
              <a:rPr lang="en-US" dirty="0"/>
              <a:t>to achieve conceptual and pragmatic interoperability.</a:t>
            </a:r>
          </a:p>
          <a:p>
            <a:endParaRPr lang="en-US" dirty="0"/>
          </a:p>
        </p:txBody>
      </p:sp>
      <p:sp>
        <p:nvSpPr>
          <p:cNvPr id="4" name="Slide Number Placeholder 3"/>
          <p:cNvSpPr>
            <a:spLocks noGrp="1"/>
          </p:cNvSpPr>
          <p:nvPr>
            <p:ph type="sldNum" sz="quarter" idx="12"/>
          </p:nvPr>
        </p:nvSpPr>
        <p:spPr/>
        <p:txBody>
          <a:bodyPr/>
          <a:lstStyle/>
          <a:p>
            <a:fld id="{8F304BE6-A6EC-44DD-A690-28101BD4548D}" type="slidenum">
              <a:rPr lang="en-US" smtClean="0"/>
              <a:t>20</a:t>
            </a:fld>
            <a:endParaRPr lang="en-US"/>
          </a:p>
        </p:txBody>
      </p:sp>
    </p:spTree>
    <p:extLst>
      <p:ext uri="{BB962C8B-B14F-4D97-AF65-F5344CB8AC3E}">
        <p14:creationId xmlns:p14="http://schemas.microsoft.com/office/powerpoint/2010/main" val="7481569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6272" y="365125"/>
            <a:ext cx="9100868" cy="1325563"/>
          </a:xfrm>
        </p:spPr>
        <p:txBody>
          <a:bodyPr/>
          <a:lstStyle/>
          <a:p>
            <a:r>
              <a:rPr lang="en-US" dirty="0" smtClean="0"/>
              <a:t>Levels of Conceptual Interoperability</a:t>
            </a:r>
            <a:endParaRPr lang="en-US" dirty="0"/>
          </a:p>
        </p:txBody>
      </p:sp>
      <p:sp>
        <p:nvSpPr>
          <p:cNvPr id="4" name="Slide Number Placeholder 3"/>
          <p:cNvSpPr>
            <a:spLocks noGrp="1"/>
          </p:cNvSpPr>
          <p:nvPr>
            <p:ph type="sldNum" sz="quarter" idx="12"/>
          </p:nvPr>
        </p:nvSpPr>
        <p:spPr/>
        <p:txBody>
          <a:bodyPr/>
          <a:lstStyle/>
          <a:p>
            <a:fld id="{8F304BE6-A6EC-44DD-A690-28101BD4548D}" type="slidenum">
              <a:rPr lang="en-US" smtClean="0"/>
              <a:t>21</a:t>
            </a:fld>
            <a:endParaRPr lang="en-US"/>
          </a:p>
        </p:txBody>
      </p:sp>
      <p:grpSp>
        <p:nvGrpSpPr>
          <p:cNvPr id="5" name="Group 4"/>
          <p:cNvGrpSpPr/>
          <p:nvPr/>
        </p:nvGrpSpPr>
        <p:grpSpPr>
          <a:xfrm>
            <a:off x="1687384" y="624083"/>
            <a:ext cx="8830408" cy="6460148"/>
            <a:chOff x="0" y="0"/>
            <a:chExt cx="9144000" cy="6858000"/>
          </a:xfrm>
        </p:grpSpPr>
        <p:pic>
          <p:nvPicPr>
            <p:cNvPr id="6" name="Picture 5" descr="LCIM"/>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grpSp>
          <p:nvGrpSpPr>
            <p:cNvPr id="7" name="Group 6"/>
            <p:cNvGrpSpPr/>
            <p:nvPr/>
          </p:nvGrpSpPr>
          <p:grpSpPr>
            <a:xfrm rot="19580712">
              <a:off x="197442" y="4941501"/>
              <a:ext cx="1925592" cy="461665"/>
              <a:chOff x="-27408" y="4671681"/>
              <a:chExt cx="1925592" cy="461665"/>
            </a:xfrm>
          </p:grpSpPr>
          <p:sp>
            <p:nvSpPr>
              <p:cNvPr id="8" name="Rectangle 7"/>
              <p:cNvSpPr/>
              <p:nvPr/>
            </p:nvSpPr>
            <p:spPr>
              <a:xfrm>
                <a:off x="-27408" y="4671681"/>
                <a:ext cx="1925592" cy="4616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7408" y="4671681"/>
                <a:ext cx="1925592" cy="461665"/>
              </a:xfrm>
              <a:prstGeom prst="rect">
                <a:avLst/>
              </a:prstGeom>
              <a:solidFill>
                <a:schemeClr val="bg1"/>
              </a:solidFill>
            </p:spPr>
            <p:txBody>
              <a:bodyPr wrap="none" rtlCol="0">
                <a:spAutoFit/>
              </a:bodyPr>
              <a:lstStyle/>
              <a:p>
                <a:r>
                  <a:rPr lang="en-US" sz="2400" dirty="0">
                    <a:solidFill>
                      <a:schemeClr val="tx2">
                        <a:lumMod val="50000"/>
                      </a:schemeClr>
                    </a:solidFill>
                  </a:rPr>
                  <a:t>Integratability</a:t>
                </a:r>
              </a:p>
            </p:txBody>
          </p:sp>
        </p:grpSp>
      </p:grpSp>
      <p:sp>
        <p:nvSpPr>
          <p:cNvPr id="10" name="Title 3"/>
          <p:cNvSpPr txBox="1">
            <a:spLocks/>
          </p:cNvSpPr>
          <p:nvPr/>
        </p:nvSpPr>
        <p:spPr>
          <a:xfrm>
            <a:off x="1474950" y="130002"/>
            <a:ext cx="9255276" cy="729204"/>
          </a:xfrm>
          <a:prstGeom prst="rect">
            <a:avLst/>
          </a:prstGeom>
          <a:solidFill>
            <a:schemeClr val="bg1">
              <a:lumMod val="50000"/>
              <a:lumOff val="50000"/>
            </a:schemeClr>
          </a:solidFill>
          <a:ln>
            <a:solidFill>
              <a:schemeClr val="tx1">
                <a:lumMod val="95000"/>
              </a:schemeClr>
            </a:solid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700" dirty="0">
                <a:effectLst>
                  <a:outerShdw blurRad="50800" dist="38100" dir="2700000" algn="tl" rotWithShape="0">
                    <a:prstClr val="black">
                      <a:alpha val="40000"/>
                    </a:prstClr>
                  </a:outerShdw>
                </a:effectLst>
              </a:rPr>
              <a:t>Improving Interoperability: Levels of Conceptual Interoperability Model</a:t>
            </a:r>
          </a:p>
        </p:txBody>
      </p:sp>
    </p:spTree>
    <p:extLst>
      <p:ext uri="{BB962C8B-B14F-4D97-AF65-F5344CB8AC3E}">
        <p14:creationId xmlns:p14="http://schemas.microsoft.com/office/powerpoint/2010/main" val="39431059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Semantic Web</a:t>
            </a:r>
            <a:endParaRPr lang="en-US" dirty="0"/>
          </a:p>
        </p:txBody>
      </p:sp>
      <p:sp>
        <p:nvSpPr>
          <p:cNvPr id="3" name="Content Placeholder 2"/>
          <p:cNvSpPr>
            <a:spLocks noGrp="1"/>
          </p:cNvSpPr>
          <p:nvPr>
            <p:ph idx="1"/>
          </p:nvPr>
        </p:nvSpPr>
        <p:spPr>
          <a:xfrm>
            <a:off x="838200" y="1825625"/>
            <a:ext cx="10515600" cy="4895850"/>
          </a:xfrm>
        </p:spPr>
        <p:txBody>
          <a:bodyPr>
            <a:normAutofit/>
          </a:bodyPr>
          <a:lstStyle/>
          <a:p>
            <a:r>
              <a:rPr lang="en-US" dirty="0"/>
              <a:t>Architects of the World Wide Web have laid out a layered set of standards to achieve the Semantic Web vision: “not a separate Web but an extension of the current one, in which information is given well-defined meaning, better enabling computers and people to work in cooperation” </a:t>
            </a:r>
            <a:r>
              <a:rPr lang="en-US" dirty="0" smtClean="0"/>
              <a:t>	(</a:t>
            </a:r>
            <a:r>
              <a:rPr lang="en-US" dirty="0"/>
              <a:t>Berners-Lee et al. 2001</a:t>
            </a:r>
            <a:r>
              <a:rPr lang="en-US" dirty="0" smtClean="0"/>
              <a:t>)</a:t>
            </a:r>
            <a:endParaRPr lang="en-US" dirty="0"/>
          </a:p>
          <a:p>
            <a:r>
              <a:rPr lang="en-US" dirty="0"/>
              <a:t>Ultimate </a:t>
            </a:r>
            <a:r>
              <a:rPr lang="en-US" dirty="0" smtClean="0"/>
              <a:t>goal: </a:t>
            </a:r>
            <a:r>
              <a:rPr lang="en-US" dirty="0"/>
              <a:t>achieve a </a:t>
            </a:r>
            <a:r>
              <a:rPr lang="en-US" dirty="0" smtClean="0"/>
              <a:t>scalable trusted information infrastructure where humans </a:t>
            </a:r>
            <a:r>
              <a:rPr lang="en-US" dirty="0"/>
              <a:t>and software </a:t>
            </a:r>
            <a:r>
              <a:rPr lang="en-US" dirty="0" smtClean="0"/>
              <a:t>interact meaningfully, in a repeatable </a:t>
            </a:r>
            <a:r>
              <a:rPr lang="en-US" dirty="0"/>
              <a:t>environment where expectations of quality and integrity are met</a:t>
            </a:r>
            <a:r>
              <a:rPr lang="en-US" dirty="0" smtClean="0"/>
              <a:t>.</a:t>
            </a:r>
          </a:p>
          <a:p>
            <a:r>
              <a:rPr lang="en-US" dirty="0" smtClean="0"/>
              <a:t>Scalable approach indicates that single (ship + robot) solutions have potential to grow and encompass many simultaneous systems, thus improved data sharing, mission </a:t>
            </a:r>
            <a:r>
              <a:rPr lang="en-US" dirty="0" err="1" smtClean="0"/>
              <a:t>deconfliction</a:t>
            </a:r>
            <a:r>
              <a:rPr lang="en-US" dirty="0" smtClean="0"/>
              <a:t>, coordinated operations</a:t>
            </a:r>
            <a:endParaRPr lang="en-US" dirty="0"/>
          </a:p>
        </p:txBody>
      </p:sp>
      <p:sp>
        <p:nvSpPr>
          <p:cNvPr id="4" name="Slide Number Placeholder 3"/>
          <p:cNvSpPr>
            <a:spLocks noGrp="1"/>
          </p:cNvSpPr>
          <p:nvPr>
            <p:ph type="sldNum" sz="quarter" idx="12"/>
          </p:nvPr>
        </p:nvSpPr>
        <p:spPr/>
        <p:txBody>
          <a:bodyPr/>
          <a:lstStyle/>
          <a:p>
            <a:fld id="{8F304BE6-A6EC-44DD-A690-28101BD4548D}" type="slidenum">
              <a:rPr lang="en-US" smtClean="0"/>
              <a:t>22</a:t>
            </a:fld>
            <a:endParaRPr lang="en-US"/>
          </a:p>
        </p:txBody>
      </p:sp>
    </p:spTree>
    <p:extLst>
      <p:ext uri="{BB962C8B-B14F-4D97-AF65-F5344CB8AC3E}">
        <p14:creationId xmlns:p14="http://schemas.microsoft.com/office/powerpoint/2010/main" val="22487851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5143821" y="17813"/>
            <a:ext cx="6816681" cy="6840188"/>
          </a:xfrm>
          <a:prstGeom prst="rect">
            <a:avLst/>
          </a:prstGeom>
        </p:spPr>
      </p:pic>
      <p:sp>
        <p:nvSpPr>
          <p:cNvPr id="2" name="Title 1"/>
          <p:cNvSpPr>
            <a:spLocks noGrp="1"/>
          </p:cNvSpPr>
          <p:nvPr>
            <p:ph type="title"/>
          </p:nvPr>
        </p:nvSpPr>
        <p:spPr>
          <a:xfrm>
            <a:off x="283580" y="17813"/>
            <a:ext cx="4860241" cy="826366"/>
          </a:xfrm>
        </p:spPr>
        <p:txBody>
          <a:bodyPr>
            <a:normAutofit/>
          </a:bodyPr>
          <a:lstStyle/>
          <a:p>
            <a:r>
              <a:rPr lang="en-US" sz="4200" b="1" dirty="0" smtClean="0"/>
              <a:t>Semantic Web Stack</a:t>
            </a:r>
            <a:endParaRPr lang="en-US" sz="4200" b="1" dirty="0"/>
          </a:p>
        </p:txBody>
      </p:sp>
      <p:sp>
        <p:nvSpPr>
          <p:cNvPr id="12" name="Content Placeholder 11"/>
          <p:cNvSpPr>
            <a:spLocks noGrp="1"/>
          </p:cNvSpPr>
          <p:nvPr>
            <p:ph idx="1"/>
          </p:nvPr>
        </p:nvSpPr>
        <p:spPr>
          <a:xfrm>
            <a:off x="283580" y="936432"/>
            <a:ext cx="4745620" cy="5877296"/>
          </a:xfrm>
        </p:spPr>
        <p:txBody>
          <a:bodyPr>
            <a:normAutofit fontScale="92500" lnSpcReduction="10000"/>
          </a:bodyPr>
          <a:lstStyle/>
          <a:p>
            <a:pPr marL="0" indent="0">
              <a:buNone/>
            </a:pPr>
            <a:r>
              <a:rPr lang="en-US" dirty="0" smtClean="0"/>
              <a:t>Extends larger Web architecture</a:t>
            </a:r>
          </a:p>
          <a:p>
            <a:r>
              <a:rPr lang="en-US" dirty="0" smtClean="0"/>
              <a:t>All of these data languages are approved W3C standards</a:t>
            </a:r>
          </a:p>
          <a:p>
            <a:r>
              <a:rPr lang="en-US" dirty="0" smtClean="0"/>
              <a:t>Proof and unifying logic are mathematically well defined</a:t>
            </a:r>
          </a:p>
          <a:p>
            <a:pPr marL="0" indent="0">
              <a:buNone/>
            </a:pPr>
            <a:r>
              <a:rPr lang="en-US" dirty="0" smtClean="0"/>
              <a:t>Trusting derived (composed) statements arises from </a:t>
            </a:r>
          </a:p>
          <a:p>
            <a:r>
              <a:rPr lang="en-US" dirty="0" smtClean="0"/>
              <a:t>Encryption + digital signature confirms trusted data sources</a:t>
            </a:r>
          </a:p>
          <a:p>
            <a:r>
              <a:rPr lang="en-US" dirty="0" smtClean="0"/>
              <a:t>Formal </a:t>
            </a:r>
            <a:r>
              <a:rPr lang="en-US" dirty="0"/>
              <a:t>logic </a:t>
            </a:r>
            <a:r>
              <a:rPr lang="en-US" dirty="0" smtClean="0"/>
              <a:t>is basis for </a:t>
            </a:r>
            <a:r>
              <a:rPr lang="en-US" dirty="0"/>
              <a:t>deriving new </a:t>
            </a:r>
            <a:r>
              <a:rPr lang="en-US" dirty="0" smtClean="0"/>
              <a:t>information</a:t>
            </a:r>
          </a:p>
          <a:p>
            <a:r>
              <a:rPr lang="en-US" sz="2700" dirty="0" smtClean="0"/>
              <a:t>Wikipedia: </a:t>
            </a:r>
            <a:r>
              <a:rPr lang="en-US" sz="2700" dirty="0" smtClean="0">
                <a:hlinkClick r:id="rId4"/>
              </a:rPr>
              <a:t>Semantic Web Stack</a:t>
            </a:r>
            <a:r>
              <a:rPr lang="en-US" sz="2700" dirty="0" smtClean="0"/>
              <a:t> </a:t>
            </a:r>
          </a:p>
          <a:p>
            <a:pPr marL="0" indent="0">
              <a:buNone/>
            </a:pPr>
            <a:endParaRPr lang="en-US" sz="1200" dirty="0" smtClean="0"/>
          </a:p>
          <a:p>
            <a:pPr marL="0" indent="0">
              <a:buNone/>
            </a:pPr>
            <a:r>
              <a:rPr lang="en-US" sz="2700" dirty="0" smtClean="0"/>
              <a:t>Of note: this project is exercising every layer of Semantic Web stack.</a:t>
            </a:r>
            <a:endParaRPr lang="en-US" sz="2700" dirty="0"/>
          </a:p>
        </p:txBody>
      </p:sp>
      <p:sp>
        <p:nvSpPr>
          <p:cNvPr id="3" name="Slide Number Placeholder 2"/>
          <p:cNvSpPr>
            <a:spLocks noGrp="1"/>
          </p:cNvSpPr>
          <p:nvPr>
            <p:ph type="sldNum" sz="quarter" idx="12"/>
          </p:nvPr>
        </p:nvSpPr>
        <p:spPr>
          <a:xfrm>
            <a:off x="9472914" y="6356350"/>
            <a:ext cx="2743200" cy="365125"/>
          </a:xfrm>
        </p:spPr>
        <p:txBody>
          <a:bodyPr/>
          <a:lstStyle/>
          <a:p>
            <a:fld id="{8F304BE6-A6EC-44DD-A690-28101BD4548D}" type="slidenum">
              <a:rPr lang="en-US" smtClean="0"/>
              <a:t>23</a:t>
            </a:fld>
            <a:endParaRPr lang="en-US"/>
          </a:p>
        </p:txBody>
      </p:sp>
    </p:spTree>
    <p:extLst>
      <p:ext uri="{BB962C8B-B14F-4D97-AF65-F5344CB8AC3E}">
        <p14:creationId xmlns:p14="http://schemas.microsoft.com/office/powerpoint/2010/main" val="30428395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smtClean="0"/>
              <a:t>Mission Execution </a:t>
            </a:r>
            <a:r>
              <a:rPr lang="en-US" sz="4000" dirty="0"/>
              <a:t>Ontology (MEO) </a:t>
            </a:r>
            <a:r>
              <a:rPr lang="en-US" sz="4000" dirty="0" smtClean="0"/>
              <a:t>Development</a:t>
            </a:r>
            <a:endParaRPr lang="en-US" sz="4000" dirty="0"/>
          </a:p>
        </p:txBody>
      </p:sp>
      <p:sp>
        <p:nvSpPr>
          <p:cNvPr id="5" name="Content Placeholder 4"/>
          <p:cNvSpPr>
            <a:spLocks noGrp="1"/>
          </p:cNvSpPr>
          <p:nvPr>
            <p:ph idx="1"/>
          </p:nvPr>
        </p:nvSpPr>
        <p:spPr/>
        <p:txBody>
          <a:bodyPr>
            <a:normAutofit fontScale="92500"/>
          </a:bodyPr>
          <a:lstStyle/>
          <a:p>
            <a:pPr>
              <a:buFont typeface="Wingdings" panose="05000000000000000000" pitchFamily="2" charset="2"/>
              <a:buChar char="ü"/>
            </a:pPr>
            <a:r>
              <a:rPr lang="en-US" dirty="0" smtClean="0"/>
              <a:t>Define </a:t>
            </a:r>
            <a:r>
              <a:rPr lang="en-US" dirty="0" smtClean="0">
                <a:hlinkClick r:id="rId3" tooltip="MissionExecutionOntology.ttl"/>
              </a:rPr>
              <a:t>MEO</a:t>
            </a:r>
            <a:r>
              <a:rPr lang="en-US" dirty="0" smtClean="0"/>
              <a:t> from concepts, properties, relationships using </a:t>
            </a:r>
            <a:r>
              <a:rPr lang="en-US" dirty="0" smtClean="0">
                <a:hlinkClick r:id="rId4"/>
              </a:rPr>
              <a:t>Protégé</a:t>
            </a:r>
            <a:r>
              <a:rPr lang="en-US" dirty="0" smtClean="0"/>
              <a:t> tool.</a:t>
            </a:r>
            <a:endParaRPr lang="en-US" dirty="0"/>
          </a:p>
          <a:p>
            <a:pPr>
              <a:buFont typeface="Wingdings" panose="05000000000000000000" pitchFamily="2" charset="2"/>
              <a:buChar char="ü"/>
            </a:pPr>
            <a:r>
              <a:rPr lang="en-US" dirty="0"/>
              <a:t>Create full set of </a:t>
            </a:r>
            <a:r>
              <a:rPr lang="en-US" dirty="0">
                <a:hlinkClick r:id="rId5"/>
              </a:rPr>
              <a:t>canonical </a:t>
            </a:r>
            <a:r>
              <a:rPr lang="en-US" dirty="0" smtClean="0">
                <a:hlinkClick r:id="rId5"/>
              </a:rPr>
              <a:t>missions</a:t>
            </a:r>
            <a:r>
              <a:rPr lang="en-US" dirty="0" smtClean="0"/>
              <a:t> in </a:t>
            </a:r>
            <a:r>
              <a:rPr lang="en-US" dirty="0"/>
              <a:t>AVCL (XML</a:t>
            </a:r>
            <a:r>
              <a:rPr lang="en-US" dirty="0" smtClean="0"/>
              <a:t>).</a:t>
            </a:r>
            <a:endParaRPr lang="en-US" dirty="0"/>
          </a:p>
          <a:p>
            <a:pPr>
              <a:buFont typeface="Wingdings" panose="05000000000000000000" pitchFamily="2" charset="2"/>
              <a:buChar char="ü"/>
            </a:pPr>
            <a:r>
              <a:rPr lang="en-US" dirty="0" smtClean="0"/>
              <a:t>Determine exemplar mappings for AVCL primitives to Turtle for RDF/OWL.</a:t>
            </a:r>
          </a:p>
          <a:p>
            <a:pPr>
              <a:buFont typeface="Wingdings" panose="05000000000000000000" pitchFamily="2" charset="2"/>
              <a:buChar char="ü"/>
            </a:pPr>
            <a:r>
              <a:rPr lang="en-US" dirty="0" smtClean="0"/>
              <a:t>Write conversion stylesheet </a:t>
            </a:r>
            <a:r>
              <a:rPr lang="en-US" dirty="0" err="1" smtClean="0">
                <a:hlinkClick r:id="rId6" tooltip="AVCL3.0ToMEO.xslt"/>
              </a:rPr>
              <a:t>AvclToMEO.xslt</a:t>
            </a:r>
            <a:r>
              <a:rPr lang="en-US" dirty="0" smtClean="0"/>
              <a:t> for full expressiveness.</a:t>
            </a:r>
          </a:p>
          <a:p>
            <a:pPr>
              <a:buFont typeface="Wingdings" panose="05000000000000000000" pitchFamily="2" charset="2"/>
              <a:buChar char="ü"/>
            </a:pPr>
            <a:r>
              <a:rPr lang="en-US" dirty="0" smtClean="0"/>
              <a:t>Convert all AVCL missions to corresponding triples.</a:t>
            </a:r>
          </a:p>
          <a:p>
            <a:pPr>
              <a:buFont typeface="Wingdings" panose="05000000000000000000" pitchFamily="2" charset="2"/>
              <a:buChar char="ü"/>
            </a:pPr>
            <a:r>
              <a:rPr lang="en-US" dirty="0"/>
              <a:t>Confirm AVCL MEO, missions validate satisfactorily using Protégé, </a:t>
            </a:r>
            <a:r>
              <a:rPr lang="en-US" dirty="0" smtClean="0"/>
              <a:t>ARQ.</a:t>
            </a:r>
            <a:endParaRPr lang="en-US" dirty="0"/>
          </a:p>
          <a:p>
            <a:pPr>
              <a:buFont typeface="Wingdings" panose="05000000000000000000" pitchFamily="2" charset="2"/>
              <a:buChar char="ü"/>
            </a:pPr>
            <a:r>
              <a:rPr lang="en-US" dirty="0" smtClean="0"/>
              <a:t>Automate </a:t>
            </a:r>
            <a:r>
              <a:rPr lang="en-US" dirty="0">
                <a:hlinkClick r:id="rId7" tooltip="build.xml"/>
              </a:rPr>
              <a:t>build </a:t>
            </a:r>
            <a:r>
              <a:rPr lang="en-US" dirty="0" smtClean="0">
                <a:hlinkClick r:id="rId7" tooltip="build.xml"/>
              </a:rPr>
              <a:t>process</a:t>
            </a:r>
            <a:r>
              <a:rPr lang="en-US" dirty="0" smtClean="0"/>
              <a:t> as </a:t>
            </a:r>
            <a:r>
              <a:rPr lang="en-US" dirty="0"/>
              <a:t>suite of repeatable unit-test </a:t>
            </a:r>
            <a:r>
              <a:rPr lang="en-US" dirty="0" smtClean="0"/>
              <a:t>queries (</a:t>
            </a:r>
            <a:r>
              <a:rPr lang="en-US" dirty="0" smtClean="0">
                <a:hlinkClick r:id="rId8" tooltip="build.all.log.txt"/>
              </a:rPr>
              <a:t>log</a:t>
            </a:r>
            <a:r>
              <a:rPr lang="en-US" dirty="0" smtClean="0"/>
              <a:t>).</a:t>
            </a:r>
            <a:endParaRPr lang="en-US" dirty="0"/>
          </a:p>
          <a:p>
            <a:pPr>
              <a:buFont typeface="Wingdings" panose="05000000000000000000" pitchFamily="2" charset="2"/>
              <a:buChar char="ü"/>
            </a:pPr>
            <a:r>
              <a:rPr lang="en-US" dirty="0"/>
              <a:t>Write SPARQL </a:t>
            </a:r>
            <a:r>
              <a:rPr lang="en-US" dirty="0" err="1"/>
              <a:t>metaqueries</a:t>
            </a:r>
            <a:r>
              <a:rPr lang="en-US" dirty="0"/>
              <a:t> to test, document MEO ontology </a:t>
            </a:r>
            <a:r>
              <a:rPr lang="en-US" dirty="0" smtClean="0"/>
              <a:t>relationships.</a:t>
            </a:r>
            <a:endParaRPr lang="en-US" dirty="0"/>
          </a:p>
          <a:p>
            <a:pPr>
              <a:buFont typeface="Wingdings" panose="05000000000000000000" pitchFamily="2" charset="2"/>
              <a:buChar char="ü"/>
            </a:pPr>
            <a:r>
              <a:rPr lang="en-US" dirty="0" smtClean="0"/>
              <a:t>In progress: SPARQL </a:t>
            </a:r>
            <a:r>
              <a:rPr lang="en-US" dirty="0"/>
              <a:t>queries to </a:t>
            </a:r>
            <a:r>
              <a:rPr lang="en-US" dirty="0" smtClean="0"/>
              <a:t>test AVCL mission representations in Turtle.</a:t>
            </a:r>
          </a:p>
        </p:txBody>
      </p:sp>
      <p:sp>
        <p:nvSpPr>
          <p:cNvPr id="7"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24</a:t>
            </a:fld>
            <a:endParaRPr lang="en-US"/>
          </a:p>
        </p:txBody>
      </p:sp>
    </p:spTree>
    <p:extLst>
      <p:ext uri="{BB962C8B-B14F-4D97-AF65-F5344CB8AC3E}">
        <p14:creationId xmlns:p14="http://schemas.microsoft.com/office/powerpoint/2010/main" val="24111664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6521"/>
            <a:ext cx="9040792" cy="1249680"/>
          </a:xfrm>
        </p:spPr>
        <p:txBody>
          <a:bodyPr>
            <a:noAutofit/>
          </a:bodyPr>
          <a:lstStyle/>
          <a:p>
            <a:r>
              <a:rPr lang="en-US" sz="3200" dirty="0" smtClean="0">
                <a:solidFill>
                  <a:srgbClr val="000000"/>
                </a:solidFill>
              </a:rPr>
              <a:t>Mission </a:t>
            </a:r>
            <a:r>
              <a:rPr lang="en-US" sz="3200" dirty="0">
                <a:solidFill>
                  <a:srgbClr val="000000"/>
                </a:solidFill>
              </a:rPr>
              <a:t>Execution Ontology (MEO) for Ethical Control of Unmanned Systems in </a:t>
            </a:r>
            <a:r>
              <a:rPr lang="en-US" sz="3200" dirty="0" smtClean="0">
                <a:solidFill>
                  <a:srgbClr val="000000"/>
                </a:solidFill>
              </a:rPr>
              <a:t>Surrogate Scenarios</a:t>
            </a:r>
            <a:endParaRPr lang="en-US" sz="3200" dirty="0"/>
          </a:p>
        </p:txBody>
      </p:sp>
      <p:sp>
        <p:nvSpPr>
          <p:cNvPr id="5" name="Content Placeholder 2"/>
          <p:cNvSpPr txBox="1">
            <a:spLocks/>
          </p:cNvSpPr>
          <p:nvPr/>
        </p:nvSpPr>
        <p:spPr>
          <a:xfrm>
            <a:off x="188894" y="1536955"/>
            <a:ext cx="6333825" cy="53210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b="1" dirty="0" smtClean="0"/>
              <a:t>Autonomous Vehicle Command Language (AVCL) for Missions.</a:t>
            </a:r>
          </a:p>
          <a:p>
            <a:pPr lvl="1"/>
            <a:r>
              <a:rPr lang="en-US" sz="2000" dirty="0" smtClean="0"/>
              <a:t>Declarative XML, years of NPS research.</a:t>
            </a:r>
          </a:p>
          <a:p>
            <a:r>
              <a:rPr lang="en-US" sz="2200" b="1" dirty="0" smtClean="0"/>
              <a:t>Multiple Mission Representations.</a:t>
            </a:r>
          </a:p>
          <a:p>
            <a:pPr lvl="1"/>
            <a:r>
              <a:rPr lang="en-US" sz="2000" dirty="0" smtClean="0"/>
              <a:t>Imperative commands (orders/waypoints/etc.).</a:t>
            </a:r>
          </a:p>
          <a:p>
            <a:pPr lvl="1"/>
            <a:r>
              <a:rPr lang="en-US" sz="2000" dirty="0" smtClean="0"/>
              <a:t>Declarative commands (mission goals).</a:t>
            </a:r>
          </a:p>
          <a:p>
            <a:pPr lvl="1"/>
            <a:r>
              <a:rPr lang="en-US" sz="2000" dirty="0" smtClean="0"/>
              <a:t>Mission results (order log, telemetry etc.).</a:t>
            </a:r>
          </a:p>
          <a:p>
            <a:pPr lvl="1"/>
            <a:r>
              <a:rPr lang="en-US" sz="2000" dirty="0" smtClean="0"/>
              <a:t>Mission metadata for parameters, settings.</a:t>
            </a:r>
          </a:p>
          <a:p>
            <a:pPr lvl="1"/>
            <a:r>
              <a:rPr lang="en-US" sz="2000" dirty="0"/>
              <a:t>Lisp and Prolog examples (Bob McGhee, NPS</a:t>
            </a:r>
            <a:r>
              <a:rPr lang="en-US" sz="2000" dirty="0" smtClean="0"/>
              <a:t>).</a:t>
            </a:r>
          </a:p>
          <a:p>
            <a:r>
              <a:rPr lang="en-US" sz="2200" b="1" dirty="0" smtClean="0"/>
              <a:t>Autonomous Unmanned Vehicle (AUV) Workbench Simulation and Visualization Support</a:t>
            </a:r>
          </a:p>
          <a:p>
            <a:pPr lvl="1"/>
            <a:r>
              <a:rPr lang="en-US" sz="2000" dirty="0" smtClean="0"/>
              <a:t>Recently restored, debug testing commenced.</a:t>
            </a:r>
          </a:p>
          <a:p>
            <a:pPr lvl="1"/>
            <a:r>
              <a:rPr lang="en-US" sz="2000" dirty="0" smtClean="0"/>
              <a:t>AVCL 2.1 is prior published version, centered on </a:t>
            </a:r>
            <a:r>
              <a:rPr lang="en-US" sz="2000" i="1" dirty="0" smtClean="0"/>
              <a:t>syntactic validation</a:t>
            </a:r>
            <a:r>
              <a:rPr lang="en-US" sz="2000" dirty="0" smtClean="0"/>
              <a:t>, solo robot operations.</a:t>
            </a:r>
          </a:p>
          <a:p>
            <a:pPr lvl="1"/>
            <a:r>
              <a:rPr lang="en-US" sz="2000" dirty="0" smtClean="0"/>
              <a:t>AVCL 3.0 is new working version for testing range of multi-participant missions.</a:t>
            </a:r>
          </a:p>
        </p:txBody>
      </p:sp>
      <p:sp>
        <p:nvSpPr>
          <p:cNvPr id="6" name="Content Placeholder 5"/>
          <p:cNvSpPr txBox="1">
            <a:spLocks/>
          </p:cNvSpPr>
          <p:nvPr/>
        </p:nvSpPr>
        <p:spPr>
          <a:xfrm>
            <a:off x="6663861" y="1533463"/>
            <a:ext cx="5386996" cy="500544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b="1" dirty="0" smtClean="0"/>
              <a:t>Mission Execution Ontology (MEO) for Semantic Validation</a:t>
            </a:r>
          </a:p>
          <a:p>
            <a:pPr lvl="1"/>
            <a:r>
              <a:rPr lang="en-US" dirty="0" smtClean="0"/>
              <a:t>Semantic Web framework of rules, relationships for </a:t>
            </a:r>
            <a:r>
              <a:rPr lang="en-US" i="1" dirty="0" smtClean="0"/>
              <a:t>ethical validation.</a:t>
            </a:r>
          </a:p>
          <a:p>
            <a:pPr lvl="1"/>
            <a:r>
              <a:rPr lang="en-US" dirty="0" smtClean="0"/>
              <a:t>Initial examples in IEEE JOE paper.</a:t>
            </a:r>
          </a:p>
          <a:p>
            <a:pPr lvl="1"/>
            <a:r>
              <a:rPr lang="en-US" dirty="0" smtClean="0"/>
              <a:t>Retested using current Protégé, Jena tools.</a:t>
            </a:r>
          </a:p>
          <a:p>
            <a:pPr marL="457200" lvl="1" indent="0">
              <a:buNone/>
            </a:pPr>
            <a:endParaRPr lang="en-US" dirty="0" smtClean="0"/>
          </a:p>
          <a:p>
            <a:r>
              <a:rPr lang="en-US" sz="2600" b="1" dirty="0" smtClean="0"/>
              <a:t>Sailor Overboard and Other Missions</a:t>
            </a:r>
          </a:p>
          <a:p>
            <a:pPr lvl="1"/>
            <a:r>
              <a:rPr lang="en-US" dirty="0" smtClean="0"/>
              <a:t>Hand-crafted triples using Turtle syntax.</a:t>
            </a:r>
          </a:p>
          <a:p>
            <a:pPr lvl="1"/>
            <a:r>
              <a:rPr lang="en-US" dirty="0" smtClean="0"/>
              <a:t>Beginning to build unit testing framework.</a:t>
            </a:r>
          </a:p>
          <a:p>
            <a:pPr lvl="1"/>
            <a:r>
              <a:rPr lang="en-US" dirty="0" smtClean="0"/>
              <a:t>Confirming correlation of AVCL information model to existing MEO ontology.</a:t>
            </a:r>
          </a:p>
          <a:p>
            <a:pPr lvl="1"/>
            <a:r>
              <a:rPr lang="en-US" dirty="0" smtClean="0"/>
              <a:t>Automatic conversion of AVCL missions to match, thus accelerating multiple-mission testing on diverse systems.</a:t>
            </a:r>
          </a:p>
          <a:p>
            <a:pPr lvl="1"/>
            <a:r>
              <a:rPr lang="en-US" dirty="0" smtClean="0"/>
              <a:t>Visualization, reporting via AUV Workbench can aid understanding, mission planning and further progress.</a:t>
            </a:r>
            <a:endParaRPr lang="en-US" dirty="0"/>
          </a:p>
        </p:txBody>
      </p:sp>
      <p:sp>
        <p:nvSpPr>
          <p:cNvPr id="7" name="Slide Number Placeholder 6"/>
          <p:cNvSpPr>
            <a:spLocks noGrp="1"/>
          </p:cNvSpPr>
          <p:nvPr>
            <p:ph type="sldNum" sz="quarter" idx="12"/>
          </p:nvPr>
        </p:nvSpPr>
        <p:spPr/>
        <p:txBody>
          <a:bodyPr/>
          <a:lstStyle/>
          <a:p>
            <a:fld id="{8D57DBB9-07C6-49AB-BFD5-E737C7E241F6}" type="slidenum">
              <a:rPr lang="en-US" smtClean="0"/>
              <a:pPr/>
              <a:t>25</a:t>
            </a:fld>
            <a:endParaRPr lang="en-US" dirty="0"/>
          </a:p>
        </p:txBody>
      </p:sp>
      <p:cxnSp>
        <p:nvCxnSpPr>
          <p:cNvPr id="8" name="Straight Connector 7"/>
          <p:cNvCxnSpPr/>
          <p:nvPr/>
        </p:nvCxnSpPr>
        <p:spPr>
          <a:xfrm>
            <a:off x="6522719" y="1361440"/>
            <a:ext cx="0" cy="549656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1346200"/>
            <a:ext cx="12192000" cy="152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itle 1"/>
          <p:cNvSpPr txBox="1">
            <a:spLocks/>
          </p:cNvSpPr>
          <p:nvPr/>
        </p:nvSpPr>
        <p:spPr bwMode="auto">
          <a:xfrm>
            <a:off x="9982200" y="141665"/>
            <a:ext cx="2037806" cy="1066800"/>
          </a:xfrm>
          <a:prstGeom prst="rect">
            <a:avLst/>
          </a:prstGeom>
          <a:noFill/>
          <a:ln w="19050">
            <a:solidFill>
              <a:schemeClr val="accent1">
                <a:lumMod val="50000"/>
              </a:schemeClr>
            </a:solid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a:solidFill>
                  <a:srgbClr val="FFCF2A"/>
                </a:solidFill>
                <a:latin typeface="+mj-lt"/>
                <a:ea typeface="+mj-ea"/>
                <a:cs typeface="+mj-cs"/>
              </a:defRPr>
            </a:lvl1pPr>
            <a:lvl2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2pPr>
            <a:lvl3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3pPr>
            <a:lvl4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4pPr>
            <a:lvl5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5pPr>
            <a:lvl6pPr marL="4572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6pPr>
            <a:lvl7pPr marL="9144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7pPr>
            <a:lvl8pPr marL="13716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8pPr>
            <a:lvl9pPr marL="18288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9pPr>
          </a:lstStyle>
          <a:p>
            <a:r>
              <a:rPr lang="en-US" sz="2000" b="1" kern="0" dirty="0" smtClean="0">
                <a:solidFill>
                  <a:schemeClr val="accent1">
                    <a:lumMod val="50000"/>
                  </a:schemeClr>
                </a:solidFill>
              </a:rPr>
              <a:t>Summary of relationships</a:t>
            </a:r>
            <a:endParaRPr lang="en-US" sz="2000" b="1" kern="0" dirty="0">
              <a:solidFill>
                <a:schemeClr val="accent1">
                  <a:lumMod val="50000"/>
                </a:schemeClr>
              </a:solidFill>
            </a:endParaRPr>
          </a:p>
        </p:txBody>
      </p:sp>
    </p:spTree>
    <p:extLst>
      <p:ext uri="{BB962C8B-B14F-4D97-AF65-F5344CB8AC3E}">
        <p14:creationId xmlns:p14="http://schemas.microsoft.com/office/powerpoint/2010/main" val="40369948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9" name="Rectangle 48"/>
          <p:cNvSpPr/>
          <p:nvPr/>
        </p:nvSpPr>
        <p:spPr>
          <a:xfrm>
            <a:off x="1393581" y="0"/>
            <a:ext cx="935941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urved Connector 9"/>
          <p:cNvCxnSpPr>
            <a:stCxn id="6" idx="7"/>
            <a:endCxn id="113" idx="0"/>
          </p:cNvCxnSpPr>
          <p:nvPr/>
        </p:nvCxnSpPr>
        <p:spPr>
          <a:xfrm rot="16200000" flipH="1">
            <a:off x="7083683" y="1276703"/>
            <a:ext cx="2120526" cy="2285658"/>
          </a:xfrm>
          <a:prstGeom prst="curvedConnector3">
            <a:avLst>
              <a:gd name="adj1" fmla="val -14990"/>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6" idx="5"/>
            <a:endCxn id="107" idx="0"/>
          </p:cNvCxnSpPr>
          <p:nvPr/>
        </p:nvCxnSpPr>
        <p:spPr>
          <a:xfrm rot="5400000">
            <a:off x="5856225" y="2334899"/>
            <a:ext cx="1689471" cy="600317"/>
          </a:xfrm>
          <a:prstGeom prst="curvedConnector3">
            <a:avLst>
              <a:gd name="adj1" fmla="val 50000"/>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6" idx="3"/>
            <a:endCxn id="107" idx="0"/>
          </p:cNvCxnSpPr>
          <p:nvPr/>
        </p:nvCxnSpPr>
        <p:spPr>
          <a:xfrm rot="16200000" flipH="1">
            <a:off x="5263527" y="2342518"/>
            <a:ext cx="1689471" cy="585077"/>
          </a:xfrm>
          <a:prstGeom prst="curvedConnector3">
            <a:avLst>
              <a:gd name="adj1" fmla="val 50000"/>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Curved Connector 16"/>
          <p:cNvCxnSpPr>
            <a:stCxn id="6" idx="1"/>
            <a:endCxn id="102" idx="0"/>
          </p:cNvCxnSpPr>
          <p:nvPr/>
        </p:nvCxnSpPr>
        <p:spPr>
          <a:xfrm rot="16200000" flipH="1" flipV="1">
            <a:off x="3676399" y="1340471"/>
            <a:ext cx="2120526" cy="2158123"/>
          </a:xfrm>
          <a:prstGeom prst="curvedConnector3">
            <a:avLst>
              <a:gd name="adj1" fmla="val -14990"/>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Curved Connector 19"/>
          <p:cNvCxnSpPr>
            <a:stCxn id="102" idx="7"/>
            <a:endCxn id="6" idx="2"/>
          </p:cNvCxnSpPr>
          <p:nvPr/>
        </p:nvCxnSpPr>
        <p:spPr>
          <a:xfrm rot="5400000" flipH="1" flipV="1">
            <a:off x="3913121" y="1911972"/>
            <a:ext cx="1994274" cy="1319923"/>
          </a:xfrm>
          <a:prstGeom prst="curvedConnector2">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 name="Curved Connector 22"/>
          <p:cNvCxnSpPr>
            <a:stCxn id="102" idx="6"/>
            <a:endCxn id="107" idx="2"/>
          </p:cNvCxnSpPr>
          <p:nvPr/>
        </p:nvCxnSpPr>
        <p:spPr>
          <a:xfrm flipV="1">
            <a:off x="4495800" y="3784593"/>
            <a:ext cx="1066800" cy="3"/>
          </a:xfrm>
          <a:prstGeom prst="curvedConnector3">
            <a:avLst>
              <a:gd name="adj1" fmla="val 50000"/>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6" name="Curved Connector 25"/>
          <p:cNvCxnSpPr>
            <a:stCxn id="113" idx="2"/>
            <a:endCxn id="107" idx="6"/>
          </p:cNvCxnSpPr>
          <p:nvPr/>
        </p:nvCxnSpPr>
        <p:spPr>
          <a:xfrm rot="10800000">
            <a:off x="7239002" y="3784594"/>
            <a:ext cx="1209575" cy="3"/>
          </a:xfrm>
          <a:prstGeom prst="curvedConnector3">
            <a:avLst>
              <a:gd name="adj1" fmla="val 50000"/>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 name="Curved Connector 29"/>
          <p:cNvCxnSpPr>
            <a:stCxn id="113" idx="1"/>
            <a:endCxn id="6" idx="6"/>
          </p:cNvCxnSpPr>
          <p:nvPr/>
        </p:nvCxnSpPr>
        <p:spPr>
          <a:xfrm rot="16200000" flipV="1">
            <a:off x="6973212" y="1848203"/>
            <a:ext cx="1994274" cy="1447458"/>
          </a:xfrm>
          <a:prstGeom prst="curvedConnector2">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5" name="Curved Connector 44"/>
          <p:cNvCxnSpPr/>
          <p:nvPr/>
        </p:nvCxnSpPr>
        <p:spPr>
          <a:xfrm rot="5400000">
            <a:off x="5524500" y="4965695"/>
            <a:ext cx="1752600" cy="12700"/>
          </a:xfrm>
          <a:prstGeom prst="curvedConnector3">
            <a:avLst>
              <a:gd name="adj1" fmla="val 50000"/>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1" name="Curved Connector 50"/>
          <p:cNvCxnSpPr>
            <a:stCxn id="113" idx="4"/>
          </p:cNvCxnSpPr>
          <p:nvPr/>
        </p:nvCxnSpPr>
        <p:spPr>
          <a:xfrm rot="5400000">
            <a:off x="8409673" y="4964894"/>
            <a:ext cx="1752600" cy="1605"/>
          </a:xfrm>
          <a:prstGeom prst="curvedConnector3">
            <a:avLst>
              <a:gd name="adj1" fmla="val 50000"/>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4" name="Curved Connector 53"/>
          <p:cNvCxnSpPr>
            <a:stCxn id="122" idx="2"/>
            <a:endCxn id="120" idx="6"/>
          </p:cNvCxnSpPr>
          <p:nvPr/>
        </p:nvCxnSpPr>
        <p:spPr>
          <a:xfrm rot="10800000">
            <a:off x="7391400" y="6146795"/>
            <a:ext cx="1057176" cy="6350"/>
          </a:xfrm>
          <a:prstGeom prst="curvedConnector3">
            <a:avLst>
              <a:gd name="adj1" fmla="val 50000"/>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113" idx="3"/>
            <a:endCxn id="102" idx="5"/>
          </p:cNvCxnSpPr>
          <p:nvPr/>
        </p:nvCxnSpPr>
        <p:spPr>
          <a:xfrm rot="5400000">
            <a:off x="6472188" y="1778232"/>
            <a:ext cx="12700" cy="4443781"/>
          </a:xfrm>
          <a:prstGeom prst="curvedConnector3">
            <a:avLst>
              <a:gd name="adj1" fmla="val 6216622"/>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5570220" y="1269995"/>
            <a:ext cx="1676400" cy="6096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Mission</a:t>
            </a:r>
          </a:p>
        </p:txBody>
      </p:sp>
      <p:sp>
        <p:nvSpPr>
          <p:cNvPr id="70" name="TextBox 69"/>
          <p:cNvSpPr txBox="1"/>
          <p:nvPr/>
        </p:nvSpPr>
        <p:spPr>
          <a:xfrm>
            <a:off x="7162801" y="3467765"/>
            <a:ext cx="1426603" cy="323165"/>
          </a:xfrm>
          <a:prstGeom prst="rect">
            <a:avLst/>
          </a:prstGeom>
          <a:noFill/>
        </p:spPr>
        <p:txBody>
          <a:bodyPr wrap="square" rtlCol="0">
            <a:spAutoFit/>
          </a:bodyPr>
          <a:lstStyle/>
          <a:p>
            <a:pPr algn="ctr"/>
            <a:r>
              <a:rPr lang="en-US" sz="1500" dirty="0">
                <a:solidFill>
                  <a:srgbClr val="0000CC"/>
                </a:solidFill>
              </a:rPr>
              <a:t>has_capability</a:t>
            </a:r>
          </a:p>
        </p:txBody>
      </p:sp>
      <p:sp>
        <p:nvSpPr>
          <p:cNvPr id="102" name="Oval 101"/>
          <p:cNvSpPr/>
          <p:nvPr/>
        </p:nvSpPr>
        <p:spPr>
          <a:xfrm>
            <a:off x="2819400" y="3479795"/>
            <a:ext cx="1676400" cy="6096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rgbClr val="C00000"/>
                </a:solidFill>
              </a:rPr>
              <a:t>Constraint</a:t>
            </a:r>
          </a:p>
        </p:txBody>
      </p:sp>
      <p:sp>
        <p:nvSpPr>
          <p:cNvPr id="107" name="Oval 106"/>
          <p:cNvSpPr/>
          <p:nvPr/>
        </p:nvSpPr>
        <p:spPr>
          <a:xfrm>
            <a:off x="5562600" y="3479792"/>
            <a:ext cx="1676400" cy="6096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Goal</a:t>
            </a:r>
          </a:p>
        </p:txBody>
      </p:sp>
      <p:sp>
        <p:nvSpPr>
          <p:cNvPr id="113" name="Oval 112"/>
          <p:cNvSpPr/>
          <p:nvPr/>
        </p:nvSpPr>
        <p:spPr>
          <a:xfrm>
            <a:off x="8448575" y="3479795"/>
            <a:ext cx="1676400" cy="6096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Vehicle</a:t>
            </a:r>
          </a:p>
        </p:txBody>
      </p:sp>
      <p:sp>
        <p:nvSpPr>
          <p:cNvPr id="120" name="Oval 119"/>
          <p:cNvSpPr/>
          <p:nvPr/>
        </p:nvSpPr>
        <p:spPr>
          <a:xfrm>
            <a:off x="5410200" y="5841995"/>
            <a:ext cx="1981200" cy="6096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rgbClr val="C00000"/>
                </a:solidFill>
              </a:rPr>
              <a:t>Goal_ Requirement</a:t>
            </a:r>
          </a:p>
        </p:txBody>
      </p:sp>
      <p:sp>
        <p:nvSpPr>
          <p:cNvPr id="122" name="Oval 121"/>
          <p:cNvSpPr/>
          <p:nvPr/>
        </p:nvSpPr>
        <p:spPr>
          <a:xfrm>
            <a:off x="8448576" y="5848345"/>
            <a:ext cx="1676400" cy="6096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Vehicle_ Feature</a:t>
            </a:r>
          </a:p>
        </p:txBody>
      </p:sp>
      <p:sp>
        <p:nvSpPr>
          <p:cNvPr id="125" name="TextBox 124"/>
          <p:cNvSpPr txBox="1"/>
          <p:nvPr/>
        </p:nvSpPr>
        <p:spPr>
          <a:xfrm>
            <a:off x="6553201" y="4705346"/>
            <a:ext cx="1426603" cy="323165"/>
          </a:xfrm>
          <a:prstGeom prst="rect">
            <a:avLst/>
          </a:prstGeom>
          <a:noFill/>
        </p:spPr>
        <p:txBody>
          <a:bodyPr wrap="square" rtlCol="0">
            <a:spAutoFit/>
          </a:bodyPr>
          <a:lstStyle/>
          <a:p>
            <a:pPr algn="ctr"/>
            <a:r>
              <a:rPr lang="en-US" sz="1500" dirty="0">
                <a:solidFill>
                  <a:srgbClr val="0000CC"/>
                </a:solidFill>
              </a:rPr>
              <a:t>can_identify</a:t>
            </a:r>
          </a:p>
        </p:txBody>
      </p:sp>
      <p:sp>
        <p:nvSpPr>
          <p:cNvPr id="126" name="TextBox 125"/>
          <p:cNvSpPr txBox="1"/>
          <p:nvPr/>
        </p:nvSpPr>
        <p:spPr>
          <a:xfrm rot="4228040">
            <a:off x="5068127" y="2145840"/>
            <a:ext cx="1426603" cy="323165"/>
          </a:xfrm>
          <a:prstGeom prst="rect">
            <a:avLst/>
          </a:prstGeom>
          <a:noFill/>
        </p:spPr>
        <p:txBody>
          <a:bodyPr wrap="square" rtlCol="0">
            <a:spAutoFit/>
          </a:bodyPr>
          <a:lstStyle/>
          <a:p>
            <a:pPr algn="ctr"/>
            <a:r>
              <a:rPr lang="en-US" sz="1500" dirty="0">
                <a:solidFill>
                  <a:srgbClr val="0000CC"/>
                </a:solidFill>
              </a:rPr>
              <a:t>starts_with</a:t>
            </a:r>
          </a:p>
        </p:txBody>
      </p:sp>
      <p:sp>
        <p:nvSpPr>
          <p:cNvPr id="127" name="TextBox 126"/>
          <p:cNvSpPr txBox="1"/>
          <p:nvPr/>
        </p:nvSpPr>
        <p:spPr>
          <a:xfrm rot="18347905">
            <a:off x="6007192" y="2209066"/>
            <a:ext cx="1426603" cy="323165"/>
          </a:xfrm>
          <a:prstGeom prst="rect">
            <a:avLst/>
          </a:prstGeom>
          <a:noFill/>
        </p:spPr>
        <p:txBody>
          <a:bodyPr wrap="square" rtlCol="0">
            <a:spAutoFit/>
          </a:bodyPr>
          <a:lstStyle/>
          <a:p>
            <a:pPr algn="ctr"/>
            <a:r>
              <a:rPr lang="en-US" sz="1500" dirty="0">
                <a:solidFill>
                  <a:srgbClr val="0000CC"/>
                </a:solidFill>
              </a:rPr>
              <a:t>includes</a:t>
            </a:r>
          </a:p>
        </p:txBody>
      </p:sp>
      <p:sp>
        <p:nvSpPr>
          <p:cNvPr id="128" name="TextBox 127"/>
          <p:cNvSpPr txBox="1"/>
          <p:nvPr/>
        </p:nvSpPr>
        <p:spPr>
          <a:xfrm rot="5400000">
            <a:off x="5849082" y="5202062"/>
            <a:ext cx="1426603" cy="323165"/>
          </a:xfrm>
          <a:prstGeom prst="rect">
            <a:avLst/>
          </a:prstGeom>
          <a:noFill/>
        </p:spPr>
        <p:txBody>
          <a:bodyPr wrap="square" rtlCol="0">
            <a:spAutoFit/>
          </a:bodyPr>
          <a:lstStyle/>
          <a:p>
            <a:pPr algn="ctr"/>
            <a:r>
              <a:rPr lang="en-US" sz="1500" dirty="0">
                <a:solidFill>
                  <a:srgbClr val="0000CC"/>
                </a:solidFill>
              </a:rPr>
              <a:t>requires</a:t>
            </a:r>
          </a:p>
        </p:txBody>
      </p:sp>
      <p:sp>
        <p:nvSpPr>
          <p:cNvPr id="129" name="TextBox 128"/>
          <p:cNvSpPr txBox="1"/>
          <p:nvPr/>
        </p:nvSpPr>
        <p:spPr>
          <a:xfrm>
            <a:off x="7246621" y="5829162"/>
            <a:ext cx="1426603" cy="323165"/>
          </a:xfrm>
          <a:prstGeom prst="rect">
            <a:avLst/>
          </a:prstGeom>
          <a:noFill/>
        </p:spPr>
        <p:txBody>
          <a:bodyPr wrap="square" rtlCol="0">
            <a:spAutoFit/>
          </a:bodyPr>
          <a:lstStyle/>
          <a:p>
            <a:pPr algn="ctr"/>
            <a:r>
              <a:rPr lang="en-US" sz="1500" dirty="0">
                <a:solidFill>
                  <a:srgbClr val="0000CC"/>
                </a:solidFill>
              </a:rPr>
              <a:t>can_fulfill</a:t>
            </a:r>
          </a:p>
        </p:txBody>
      </p:sp>
      <p:sp>
        <p:nvSpPr>
          <p:cNvPr id="130" name="TextBox 129"/>
          <p:cNvSpPr txBox="1"/>
          <p:nvPr/>
        </p:nvSpPr>
        <p:spPr>
          <a:xfrm>
            <a:off x="4267201" y="3460985"/>
            <a:ext cx="1426603" cy="323165"/>
          </a:xfrm>
          <a:prstGeom prst="rect">
            <a:avLst/>
          </a:prstGeom>
          <a:noFill/>
        </p:spPr>
        <p:txBody>
          <a:bodyPr wrap="square" rtlCol="0">
            <a:spAutoFit/>
          </a:bodyPr>
          <a:lstStyle/>
          <a:p>
            <a:pPr algn="ctr"/>
            <a:r>
              <a:rPr lang="en-US" sz="1500" dirty="0">
                <a:solidFill>
                  <a:srgbClr val="0000CC"/>
                </a:solidFill>
              </a:rPr>
              <a:t>applies_to</a:t>
            </a:r>
          </a:p>
        </p:txBody>
      </p:sp>
      <p:sp>
        <p:nvSpPr>
          <p:cNvPr id="131" name="TextBox 130"/>
          <p:cNvSpPr txBox="1"/>
          <p:nvPr/>
        </p:nvSpPr>
        <p:spPr>
          <a:xfrm rot="18715399">
            <a:off x="3947693" y="1753448"/>
            <a:ext cx="1426603" cy="323165"/>
          </a:xfrm>
          <a:prstGeom prst="rect">
            <a:avLst/>
          </a:prstGeom>
          <a:noFill/>
        </p:spPr>
        <p:txBody>
          <a:bodyPr wrap="square" rtlCol="0">
            <a:spAutoFit/>
          </a:bodyPr>
          <a:lstStyle/>
          <a:p>
            <a:pPr algn="ctr"/>
            <a:r>
              <a:rPr lang="en-US" sz="1500" dirty="0">
                <a:solidFill>
                  <a:srgbClr val="0000CC"/>
                </a:solidFill>
              </a:rPr>
              <a:t>applies_to</a:t>
            </a:r>
          </a:p>
        </p:txBody>
      </p:sp>
      <p:sp>
        <p:nvSpPr>
          <p:cNvPr id="132" name="TextBox 131"/>
          <p:cNvSpPr txBox="1"/>
          <p:nvPr/>
        </p:nvSpPr>
        <p:spPr>
          <a:xfrm rot="17813423">
            <a:off x="2985636" y="1638751"/>
            <a:ext cx="1769525" cy="323165"/>
          </a:xfrm>
          <a:prstGeom prst="rect">
            <a:avLst/>
          </a:prstGeom>
          <a:noFill/>
        </p:spPr>
        <p:txBody>
          <a:bodyPr wrap="square" rtlCol="0">
            <a:spAutoFit/>
          </a:bodyPr>
          <a:lstStyle/>
          <a:p>
            <a:pPr algn="ctr"/>
            <a:r>
              <a:rPr lang="en-US" sz="1500" dirty="0">
                <a:solidFill>
                  <a:srgbClr val="0000CC"/>
                </a:solidFill>
              </a:rPr>
              <a:t>has_constraint</a:t>
            </a:r>
          </a:p>
        </p:txBody>
      </p:sp>
      <p:sp>
        <p:nvSpPr>
          <p:cNvPr id="133" name="TextBox 132"/>
          <p:cNvSpPr txBox="1"/>
          <p:nvPr/>
        </p:nvSpPr>
        <p:spPr>
          <a:xfrm rot="2805280">
            <a:off x="7476295" y="1788881"/>
            <a:ext cx="1477878" cy="323165"/>
          </a:xfrm>
          <a:prstGeom prst="rect">
            <a:avLst/>
          </a:prstGeom>
          <a:noFill/>
        </p:spPr>
        <p:txBody>
          <a:bodyPr wrap="square" rtlCol="0">
            <a:spAutoFit/>
          </a:bodyPr>
          <a:lstStyle/>
          <a:p>
            <a:pPr algn="ctr"/>
            <a:r>
              <a:rPr lang="en-US" sz="1500" dirty="0">
                <a:solidFill>
                  <a:srgbClr val="0000CC"/>
                </a:solidFill>
              </a:rPr>
              <a:t>can_perform</a:t>
            </a:r>
          </a:p>
        </p:txBody>
      </p:sp>
      <p:sp>
        <p:nvSpPr>
          <p:cNvPr id="134" name="TextBox 133"/>
          <p:cNvSpPr txBox="1"/>
          <p:nvPr/>
        </p:nvSpPr>
        <p:spPr>
          <a:xfrm rot="5400000">
            <a:off x="8744682" y="4804113"/>
            <a:ext cx="1426603" cy="323165"/>
          </a:xfrm>
          <a:prstGeom prst="rect">
            <a:avLst/>
          </a:prstGeom>
          <a:noFill/>
        </p:spPr>
        <p:txBody>
          <a:bodyPr wrap="square" rtlCol="0">
            <a:spAutoFit/>
          </a:bodyPr>
          <a:lstStyle/>
          <a:p>
            <a:pPr algn="ctr"/>
            <a:r>
              <a:rPr lang="en-US" sz="1500" dirty="0" err="1">
                <a:solidFill>
                  <a:srgbClr val="0000CC"/>
                </a:solidFill>
              </a:rPr>
              <a:t>has_feature</a:t>
            </a:r>
            <a:endParaRPr lang="en-US" sz="1500" dirty="0">
              <a:solidFill>
                <a:srgbClr val="0000CC"/>
              </a:solidFill>
            </a:endParaRPr>
          </a:p>
        </p:txBody>
      </p:sp>
      <p:sp>
        <p:nvSpPr>
          <p:cNvPr id="135" name="TextBox 134"/>
          <p:cNvSpPr txBox="1"/>
          <p:nvPr/>
        </p:nvSpPr>
        <p:spPr>
          <a:xfrm rot="3809889">
            <a:off x="8364423" y="1716125"/>
            <a:ext cx="1523396" cy="323165"/>
          </a:xfrm>
          <a:prstGeom prst="rect">
            <a:avLst/>
          </a:prstGeom>
          <a:noFill/>
        </p:spPr>
        <p:txBody>
          <a:bodyPr wrap="square" rtlCol="0">
            <a:spAutoFit/>
          </a:bodyPr>
          <a:lstStyle/>
          <a:p>
            <a:pPr algn="ctr"/>
            <a:r>
              <a:rPr lang="en-US" sz="1500" dirty="0">
                <a:solidFill>
                  <a:srgbClr val="0000CC"/>
                </a:solidFill>
              </a:rPr>
              <a:t>performable_by</a:t>
            </a:r>
          </a:p>
        </p:txBody>
      </p:sp>
      <p:sp>
        <p:nvSpPr>
          <p:cNvPr id="136" name="Title 135"/>
          <p:cNvSpPr>
            <a:spLocks noGrp="1"/>
          </p:cNvSpPr>
          <p:nvPr>
            <p:ph type="title"/>
          </p:nvPr>
        </p:nvSpPr>
        <p:spPr>
          <a:xfrm>
            <a:off x="1547446" y="-51052"/>
            <a:ext cx="9051681" cy="1143000"/>
          </a:xfrm>
          <a:effectLst>
            <a:outerShdw blurRad="50800" dist="38100" dir="2700000" algn="tl" rotWithShape="0">
              <a:prstClr val="black">
                <a:alpha val="40000"/>
              </a:prstClr>
            </a:outerShdw>
          </a:effectLst>
        </p:spPr>
        <p:txBody>
          <a:bodyPr>
            <a:normAutofit/>
          </a:bodyPr>
          <a:lstStyle/>
          <a:p>
            <a:pPr algn="ctr"/>
            <a:r>
              <a:rPr lang="en-US" sz="3200" dirty="0"/>
              <a:t>Unmanned Vehicle </a:t>
            </a:r>
            <a:r>
              <a:rPr lang="en-US" sz="3200" dirty="0" smtClean="0"/>
              <a:t>Mission Execution Ontology (MEO)</a:t>
            </a:r>
            <a:endParaRPr lang="en-US" sz="3200" dirty="0"/>
          </a:p>
        </p:txBody>
      </p:sp>
      <p:sp>
        <p:nvSpPr>
          <p:cNvPr id="137" name="TextBox 136"/>
          <p:cNvSpPr txBox="1"/>
          <p:nvPr/>
        </p:nvSpPr>
        <p:spPr>
          <a:xfrm>
            <a:off x="1995216" y="895345"/>
            <a:ext cx="1260188" cy="381000"/>
          </a:xfrm>
          <a:prstGeom prst="rect">
            <a:avLst/>
          </a:prstGeom>
          <a:noFill/>
        </p:spPr>
        <p:txBody>
          <a:bodyPr wrap="square" rtlCol="0">
            <a:spAutoFit/>
          </a:bodyPr>
          <a:lstStyle/>
          <a:p>
            <a:r>
              <a:rPr lang="en-US" dirty="0">
                <a:solidFill>
                  <a:srgbClr val="C00000"/>
                </a:solidFill>
              </a:rPr>
              <a:t>Concepts</a:t>
            </a:r>
          </a:p>
        </p:txBody>
      </p:sp>
      <p:sp>
        <p:nvSpPr>
          <p:cNvPr id="138" name="TextBox 137"/>
          <p:cNvSpPr txBox="1"/>
          <p:nvPr/>
        </p:nvSpPr>
        <p:spPr>
          <a:xfrm>
            <a:off x="1995216" y="1200145"/>
            <a:ext cx="1260189" cy="381000"/>
          </a:xfrm>
          <a:prstGeom prst="rect">
            <a:avLst/>
          </a:prstGeom>
          <a:noFill/>
        </p:spPr>
        <p:txBody>
          <a:bodyPr wrap="square" rtlCol="0">
            <a:spAutoFit/>
          </a:bodyPr>
          <a:lstStyle/>
          <a:p>
            <a:r>
              <a:rPr lang="en-US" dirty="0">
                <a:solidFill>
                  <a:srgbClr val="0000CC"/>
                </a:solidFill>
              </a:rPr>
              <a:t>Roles</a:t>
            </a:r>
          </a:p>
        </p:txBody>
      </p:sp>
      <p:cxnSp>
        <p:nvCxnSpPr>
          <p:cNvPr id="36" name="Curved Connector 35"/>
          <p:cNvCxnSpPr>
            <a:stCxn id="107" idx="3"/>
            <a:endCxn id="107" idx="5"/>
          </p:cNvCxnSpPr>
          <p:nvPr/>
        </p:nvCxnSpPr>
        <p:spPr>
          <a:xfrm rot="16200000" flipH="1">
            <a:off x="6400800" y="3407421"/>
            <a:ext cx="12700" cy="1185394"/>
          </a:xfrm>
          <a:prstGeom prst="curvedConnector3">
            <a:avLst>
              <a:gd name="adj1" fmla="val 3412417"/>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6400801" y="4248146"/>
            <a:ext cx="1426603" cy="323165"/>
          </a:xfrm>
          <a:prstGeom prst="rect">
            <a:avLst/>
          </a:prstGeom>
          <a:noFill/>
        </p:spPr>
        <p:txBody>
          <a:bodyPr wrap="square" rtlCol="0">
            <a:spAutoFit/>
          </a:bodyPr>
          <a:lstStyle/>
          <a:p>
            <a:pPr algn="ctr"/>
            <a:r>
              <a:rPr lang="en-US" sz="1500" dirty="0">
                <a:solidFill>
                  <a:srgbClr val="0000CC"/>
                </a:solidFill>
              </a:rPr>
              <a:t>follows</a:t>
            </a:r>
          </a:p>
        </p:txBody>
      </p:sp>
      <p:sp>
        <p:nvSpPr>
          <p:cNvPr id="43" name="Oval 42"/>
          <p:cNvSpPr/>
          <p:nvPr/>
        </p:nvSpPr>
        <p:spPr>
          <a:xfrm>
            <a:off x="3352800" y="5010145"/>
            <a:ext cx="1676400" cy="6096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End_ Condition</a:t>
            </a:r>
          </a:p>
        </p:txBody>
      </p:sp>
      <p:cxnSp>
        <p:nvCxnSpPr>
          <p:cNvPr id="44" name="Curved Connector 43"/>
          <p:cNvCxnSpPr>
            <a:stCxn id="107" idx="3"/>
            <a:endCxn id="43" idx="0"/>
          </p:cNvCxnSpPr>
          <p:nvPr/>
        </p:nvCxnSpPr>
        <p:spPr>
          <a:xfrm rot="5400000">
            <a:off x="4494540" y="3696581"/>
            <a:ext cx="1010027" cy="1617103"/>
          </a:xfrm>
          <a:prstGeom prst="curvedConnector3">
            <a:avLst>
              <a:gd name="adj1" fmla="val 50000"/>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4440798" y="4077381"/>
            <a:ext cx="1426603" cy="323165"/>
          </a:xfrm>
          <a:prstGeom prst="rect">
            <a:avLst/>
          </a:prstGeom>
          <a:noFill/>
        </p:spPr>
        <p:txBody>
          <a:bodyPr wrap="square" rtlCol="0">
            <a:spAutoFit/>
          </a:bodyPr>
          <a:lstStyle/>
          <a:p>
            <a:pPr algn="ctr"/>
            <a:r>
              <a:rPr lang="en-US" sz="1500" dirty="0">
                <a:solidFill>
                  <a:srgbClr val="0000CC"/>
                </a:solidFill>
              </a:rPr>
              <a:t>end_state</a:t>
            </a:r>
          </a:p>
        </p:txBody>
      </p:sp>
      <p:cxnSp>
        <p:nvCxnSpPr>
          <p:cNvPr id="60" name="Curved Connector 59"/>
          <p:cNvCxnSpPr>
            <a:stCxn id="107" idx="7"/>
            <a:endCxn id="107" idx="1"/>
          </p:cNvCxnSpPr>
          <p:nvPr/>
        </p:nvCxnSpPr>
        <p:spPr>
          <a:xfrm rot="16200000" flipV="1">
            <a:off x="6400800" y="2976369"/>
            <a:ext cx="12700" cy="1185394"/>
          </a:xfrm>
          <a:prstGeom prst="curvedConnector3">
            <a:avLst>
              <a:gd name="adj1" fmla="val 3412417"/>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4967848" y="2994971"/>
            <a:ext cx="1426603" cy="323165"/>
          </a:xfrm>
          <a:prstGeom prst="rect">
            <a:avLst/>
          </a:prstGeom>
          <a:noFill/>
        </p:spPr>
        <p:txBody>
          <a:bodyPr wrap="square" rtlCol="0">
            <a:spAutoFit/>
          </a:bodyPr>
          <a:lstStyle/>
          <a:p>
            <a:pPr algn="ctr"/>
            <a:r>
              <a:rPr lang="en-US" sz="1500" dirty="0">
                <a:solidFill>
                  <a:srgbClr val="0000CC"/>
                </a:solidFill>
              </a:rPr>
              <a:t>is_next</a:t>
            </a:r>
          </a:p>
        </p:txBody>
      </p:sp>
      <p:cxnSp>
        <p:nvCxnSpPr>
          <p:cNvPr id="53" name="Curved Connector 52"/>
          <p:cNvCxnSpPr>
            <a:endCxn id="120" idx="7"/>
          </p:cNvCxnSpPr>
          <p:nvPr/>
        </p:nvCxnSpPr>
        <p:spPr>
          <a:xfrm rot="5400000">
            <a:off x="7081387" y="4097254"/>
            <a:ext cx="1853889" cy="1814140"/>
          </a:xfrm>
          <a:prstGeom prst="curvedConnector3">
            <a:avLst>
              <a:gd name="adj1" fmla="val 50000"/>
            </a:avLst>
          </a:prstGeom>
          <a:ln w="25400">
            <a:solidFill>
              <a:srgbClr val="0000CC"/>
            </a:solidFill>
            <a:prstDash val="dash"/>
            <a:tailEnd type="stealth" w="lg" len="lg"/>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7246620" y="5296581"/>
            <a:ext cx="1897380" cy="323165"/>
          </a:xfrm>
          <a:prstGeom prst="rect">
            <a:avLst/>
          </a:prstGeom>
          <a:noFill/>
        </p:spPr>
        <p:txBody>
          <a:bodyPr wrap="square" rtlCol="0">
            <a:spAutoFit/>
          </a:bodyPr>
          <a:lstStyle/>
          <a:p>
            <a:pPr algn="ctr"/>
            <a:r>
              <a:rPr lang="en-US" sz="1500" dirty="0">
                <a:solidFill>
                  <a:srgbClr val="0000CC"/>
                </a:solidFill>
              </a:rPr>
              <a:t>meets_requirement</a:t>
            </a:r>
          </a:p>
        </p:txBody>
      </p:sp>
      <p:sp>
        <p:nvSpPr>
          <p:cNvPr id="68" name="TextBox 67"/>
          <p:cNvSpPr txBox="1"/>
          <p:nvPr/>
        </p:nvSpPr>
        <p:spPr>
          <a:xfrm>
            <a:off x="1905001" y="1574795"/>
            <a:ext cx="1421121" cy="461665"/>
          </a:xfrm>
          <a:prstGeom prst="rect">
            <a:avLst/>
          </a:prstGeom>
          <a:noFill/>
          <a:ln>
            <a:solidFill>
              <a:srgbClr val="0000CC"/>
            </a:solidFill>
            <a:prstDash val="dash"/>
          </a:ln>
        </p:spPr>
        <p:txBody>
          <a:bodyPr wrap="square" rtlCol="0">
            <a:spAutoFit/>
          </a:bodyPr>
          <a:lstStyle/>
          <a:p>
            <a:pPr algn="ctr"/>
            <a:r>
              <a:rPr lang="en-US" sz="800" dirty="0">
                <a:solidFill>
                  <a:srgbClr val="0000CC"/>
                </a:solidFill>
              </a:rPr>
              <a:t>Dashes indicate roles or concepts defined in terms of other roles or concepts</a:t>
            </a:r>
          </a:p>
        </p:txBody>
      </p:sp>
      <p:cxnSp>
        <p:nvCxnSpPr>
          <p:cNvPr id="46" name="Curved Connector 45"/>
          <p:cNvCxnSpPr>
            <a:stCxn id="122" idx="3"/>
            <a:endCxn id="102" idx="2"/>
          </p:cNvCxnSpPr>
          <p:nvPr/>
        </p:nvCxnSpPr>
        <p:spPr>
          <a:xfrm rot="5400000" flipH="1">
            <a:off x="4464702" y="2139295"/>
            <a:ext cx="2584076" cy="5874679"/>
          </a:xfrm>
          <a:prstGeom prst="curvedConnector4">
            <a:avLst>
              <a:gd name="adj1" fmla="val -12301"/>
              <a:gd name="adj2" fmla="val 103891"/>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rot="1433496">
            <a:off x="3052323" y="5970994"/>
            <a:ext cx="1426603" cy="323165"/>
          </a:xfrm>
          <a:prstGeom prst="rect">
            <a:avLst/>
          </a:prstGeom>
          <a:noFill/>
        </p:spPr>
        <p:txBody>
          <a:bodyPr wrap="square" rtlCol="0">
            <a:spAutoFit/>
          </a:bodyPr>
          <a:lstStyle/>
          <a:p>
            <a:pPr algn="ctr"/>
            <a:r>
              <a:rPr lang="en-US" sz="1500" dirty="0" err="1">
                <a:solidFill>
                  <a:srgbClr val="0000CC"/>
                </a:solidFill>
              </a:rPr>
              <a:t>can_test</a:t>
            </a:r>
            <a:endParaRPr lang="en-US" sz="1500" dirty="0">
              <a:solidFill>
                <a:srgbClr val="0000CC"/>
              </a:solidFill>
            </a:endParaRPr>
          </a:p>
        </p:txBody>
      </p:sp>
      <p:sp>
        <p:nvSpPr>
          <p:cNvPr id="2" name="TextBox 1"/>
          <p:cNvSpPr txBox="1"/>
          <p:nvPr/>
        </p:nvSpPr>
        <p:spPr>
          <a:xfrm>
            <a:off x="1873157" y="6182449"/>
            <a:ext cx="1148071" cy="430887"/>
          </a:xfrm>
          <a:prstGeom prst="rect">
            <a:avLst/>
          </a:prstGeom>
          <a:noFill/>
        </p:spPr>
        <p:txBody>
          <a:bodyPr wrap="none" rtlCol="0">
            <a:spAutoFit/>
          </a:bodyPr>
          <a:lstStyle/>
          <a:p>
            <a:pPr algn="ctr"/>
            <a:r>
              <a:rPr lang="en-US" sz="1100" dirty="0" smtClean="0"/>
              <a:t>Original design</a:t>
            </a:r>
          </a:p>
          <a:p>
            <a:pPr algn="ctr"/>
            <a:r>
              <a:rPr lang="en-US" sz="1100" dirty="0" smtClean="0"/>
              <a:t>15 </a:t>
            </a:r>
            <a:r>
              <a:rPr lang="en-US" sz="1100" dirty="0"/>
              <a:t>October 2014</a:t>
            </a:r>
          </a:p>
        </p:txBody>
      </p:sp>
      <p:sp>
        <p:nvSpPr>
          <p:cNvPr id="48" name="Slide Number Placeholder 6"/>
          <p:cNvSpPr>
            <a:spLocks noGrp="1"/>
          </p:cNvSpPr>
          <p:nvPr>
            <p:ph type="sldNum" sz="quarter" idx="12"/>
          </p:nvPr>
        </p:nvSpPr>
        <p:spPr>
          <a:xfrm>
            <a:off x="8610600" y="6261095"/>
            <a:ext cx="2743200" cy="365125"/>
          </a:xfrm>
        </p:spPr>
        <p:txBody>
          <a:bodyPr/>
          <a:lstStyle/>
          <a:p>
            <a:fld id="{8D57DBB9-07C6-49AB-BFD5-E737C7E241F6}" type="slidenum">
              <a:rPr lang="en-US" smtClean="0"/>
              <a:pPr/>
              <a:t>26</a:t>
            </a:fld>
            <a:endParaRPr lang="en-US" dirty="0"/>
          </a:p>
        </p:txBody>
      </p:sp>
    </p:spTree>
    <p:extLst>
      <p:ext uri="{BB962C8B-B14F-4D97-AF65-F5344CB8AC3E}">
        <p14:creationId xmlns:p14="http://schemas.microsoft.com/office/powerpoint/2010/main" val="38637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27</a:t>
            </a:fld>
            <a:endParaRPr lang="en-US"/>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7168" y="0"/>
            <a:ext cx="8077664" cy="6858000"/>
          </a:xfrm>
          <a:prstGeom prst="rect">
            <a:avLst/>
          </a:prstGeom>
        </p:spPr>
      </p:pic>
    </p:spTree>
    <p:extLst>
      <p:ext uri="{BB962C8B-B14F-4D97-AF65-F5344CB8AC3E}">
        <p14:creationId xmlns:p14="http://schemas.microsoft.com/office/powerpoint/2010/main" val="3135087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5" name="Title 4"/>
          <p:cNvSpPr txBox="1">
            <a:spLocks/>
          </p:cNvSpPr>
          <p:nvPr/>
        </p:nvSpPr>
        <p:spPr>
          <a:xfrm>
            <a:off x="107286" y="4310646"/>
            <a:ext cx="2974582" cy="1353181"/>
          </a:xfrm>
          <a:prstGeom prst="rect">
            <a:avLst/>
          </a:prstGeom>
          <a:solidFill>
            <a:schemeClr val="bg1"/>
          </a:solidFill>
          <a:ln>
            <a:solidFill>
              <a:schemeClr val="accent5">
                <a:lumMod val="75000"/>
              </a:schemeClr>
            </a:solidFill>
          </a:ln>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smtClean="0">
                <a:hlinkClick r:id="rId4"/>
              </a:rPr>
              <a:t>Mission Execution Ontology (MEO) source</a:t>
            </a:r>
            <a:r>
              <a:rPr lang="en-US" sz="2400" dirty="0" smtClean="0"/>
              <a:t/>
            </a:r>
            <a:br>
              <a:rPr lang="en-US" sz="2400" dirty="0" smtClean="0"/>
            </a:br>
            <a:r>
              <a:rPr lang="en-US" sz="1000" dirty="0" smtClean="0"/>
              <a:t/>
            </a:r>
            <a:br>
              <a:rPr lang="en-US" sz="1000" dirty="0" smtClean="0"/>
            </a:br>
            <a:r>
              <a:rPr lang="en-US" sz="1000" dirty="0" smtClean="0"/>
              <a:t> </a:t>
            </a:r>
            <a:r>
              <a:rPr lang="en-US" sz="2400" dirty="0" smtClean="0"/>
              <a:t>implemented, tested </a:t>
            </a:r>
            <a:br>
              <a:rPr lang="en-US" sz="2400" dirty="0" smtClean="0"/>
            </a:br>
            <a:r>
              <a:rPr lang="en-US" sz="2400" dirty="0" smtClean="0"/>
              <a:t>using Protégé tool </a:t>
            </a:r>
            <a:endParaRPr lang="en-US" sz="2400" dirty="0"/>
          </a:p>
        </p:txBody>
      </p:sp>
      <p:sp>
        <p:nvSpPr>
          <p:cNvPr id="4"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28</a:t>
            </a:fld>
            <a:endParaRPr lang="en-US"/>
          </a:p>
        </p:txBody>
      </p:sp>
    </p:spTree>
    <p:extLst>
      <p:ext uri="{BB962C8B-B14F-4D97-AF65-F5344CB8AC3E}">
        <p14:creationId xmlns:p14="http://schemas.microsoft.com/office/powerpoint/2010/main" val="42392334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1579" y="0"/>
            <a:ext cx="10902303" cy="6846149"/>
          </a:xfrm>
          <a:prstGeom prst="rect">
            <a:avLst/>
          </a:prstGeom>
        </p:spPr>
      </p:pic>
      <p:sp>
        <p:nvSpPr>
          <p:cNvPr id="2" name="Title 1"/>
          <p:cNvSpPr>
            <a:spLocks noGrp="1"/>
          </p:cNvSpPr>
          <p:nvPr>
            <p:ph type="title"/>
          </p:nvPr>
        </p:nvSpPr>
        <p:spPr>
          <a:xfrm>
            <a:off x="8398095" y="2217185"/>
            <a:ext cx="3640015" cy="1846140"/>
          </a:xfrm>
          <a:ln>
            <a:solidFill>
              <a:schemeClr val="tx1"/>
            </a:solidFill>
          </a:ln>
        </p:spPr>
        <p:txBody>
          <a:bodyPr>
            <a:normAutofit/>
          </a:bodyPr>
          <a:lstStyle/>
          <a:p>
            <a:pPr algn="ctr"/>
            <a:r>
              <a:rPr lang="en-US" sz="2900" dirty="0">
                <a:hlinkClick r:id="rId4"/>
              </a:rPr>
              <a:t>Mission Execution Ontology (MEO) source</a:t>
            </a:r>
            <a:r>
              <a:rPr lang="en-US" sz="2900" dirty="0"/>
              <a:t/>
            </a:r>
            <a:br>
              <a:rPr lang="en-US" sz="2900" dirty="0"/>
            </a:br>
            <a:r>
              <a:rPr lang="en-US" sz="1100" dirty="0"/>
              <a:t/>
            </a:r>
            <a:br>
              <a:rPr lang="en-US" sz="1100" dirty="0"/>
            </a:br>
            <a:r>
              <a:rPr lang="en-US" sz="2900" dirty="0"/>
              <a:t> implemented, tested </a:t>
            </a:r>
            <a:br>
              <a:rPr lang="en-US" sz="2900" dirty="0"/>
            </a:br>
            <a:r>
              <a:rPr lang="en-US" sz="2900" dirty="0"/>
              <a:t>using Protégé tool </a:t>
            </a:r>
          </a:p>
        </p:txBody>
      </p:sp>
      <p:sp>
        <p:nvSpPr>
          <p:cNvPr id="6" name="TextBox 5"/>
          <p:cNvSpPr txBox="1"/>
          <p:nvPr/>
        </p:nvSpPr>
        <p:spPr>
          <a:xfrm>
            <a:off x="8398094" y="4126982"/>
            <a:ext cx="3640015" cy="584775"/>
          </a:xfrm>
          <a:prstGeom prst="rect">
            <a:avLst/>
          </a:prstGeom>
          <a:noFill/>
        </p:spPr>
        <p:txBody>
          <a:bodyPr wrap="square" rtlCol="0">
            <a:spAutoFit/>
          </a:bodyPr>
          <a:lstStyle/>
          <a:p>
            <a:pPr algn="ctr"/>
            <a:r>
              <a:rPr lang="en-US" sz="3200" dirty="0" smtClean="0"/>
              <a:t>Turtle (.</a:t>
            </a:r>
            <a:r>
              <a:rPr lang="en-US" sz="3200" dirty="0" err="1" smtClean="0"/>
              <a:t>ttl</a:t>
            </a:r>
            <a:r>
              <a:rPr lang="en-US" sz="3200" dirty="0" smtClean="0"/>
              <a:t>) syntax</a:t>
            </a:r>
            <a:endParaRPr lang="en-US" sz="3200" dirty="0"/>
          </a:p>
        </p:txBody>
      </p:sp>
      <p:sp>
        <p:nvSpPr>
          <p:cNvPr id="7" name="Slide Number Placeholder 6"/>
          <p:cNvSpPr>
            <a:spLocks noGrp="1"/>
          </p:cNvSpPr>
          <p:nvPr>
            <p:ph type="sldNum" sz="quarter" idx="12"/>
          </p:nvPr>
        </p:nvSpPr>
        <p:spPr>
          <a:xfrm>
            <a:off x="8610600" y="6356350"/>
            <a:ext cx="2743200" cy="365125"/>
          </a:xfrm>
        </p:spPr>
        <p:txBody>
          <a:bodyPr/>
          <a:lstStyle/>
          <a:p>
            <a:fld id="{8D57DBB9-07C6-49AB-BFD5-E737C7E241F6}" type="slidenum">
              <a:rPr lang="en-US" smtClean="0"/>
              <a:pPr/>
              <a:t>29</a:t>
            </a:fld>
            <a:endParaRPr lang="en-US" dirty="0"/>
          </a:p>
        </p:txBody>
      </p:sp>
    </p:spTree>
    <p:extLst>
      <p:ext uri="{BB962C8B-B14F-4D97-AF65-F5344CB8AC3E}">
        <p14:creationId xmlns:p14="http://schemas.microsoft.com/office/powerpoint/2010/main" val="20321226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Conference theme: </a:t>
            </a:r>
            <a:br>
              <a:rPr lang="en-US" dirty="0" smtClean="0"/>
            </a:br>
            <a:r>
              <a:rPr lang="en-US" dirty="0" smtClean="0"/>
              <a:t>Integrating Combat Power with the Joint Force</a:t>
            </a:r>
            <a:endParaRPr lang="en-US" dirty="0"/>
          </a:p>
        </p:txBody>
      </p:sp>
      <p:sp>
        <p:nvSpPr>
          <p:cNvPr id="3" name="Content Placeholder 2"/>
          <p:cNvSpPr>
            <a:spLocks noGrp="1"/>
          </p:cNvSpPr>
          <p:nvPr>
            <p:ph idx="1"/>
          </p:nvPr>
        </p:nvSpPr>
        <p:spPr>
          <a:xfrm>
            <a:off x="838200" y="1825625"/>
            <a:ext cx="10230293" cy="4351338"/>
          </a:xfrm>
        </p:spPr>
        <p:txBody>
          <a:bodyPr>
            <a:normAutofit/>
          </a:bodyPr>
          <a:lstStyle/>
          <a:p>
            <a:r>
              <a:rPr lang="en-US" dirty="0" smtClean="0"/>
              <a:t>Joint Force is increasingly interdepending on Undersea Warfare as conflict potential grows across the world</a:t>
            </a:r>
          </a:p>
          <a:p>
            <a:r>
              <a:rPr lang="en-US" dirty="0" smtClean="0"/>
              <a:t>Alfred Thayer Mahan</a:t>
            </a:r>
            <a:r>
              <a:rPr lang="en-US" dirty="0"/>
              <a:t>: command </a:t>
            </a:r>
            <a:r>
              <a:rPr lang="en-US" dirty="0" smtClean="0"/>
              <a:t>of </a:t>
            </a:r>
            <a:r>
              <a:rPr lang="en-US" dirty="0"/>
              <a:t>the sea, even if local and temporary, naval operations in support of land forces </a:t>
            </a:r>
            <a:r>
              <a:rPr lang="en-US" dirty="0" smtClean="0"/>
              <a:t> holds decisive </a:t>
            </a:r>
            <a:r>
              <a:rPr lang="en-US" dirty="0"/>
              <a:t>importance. </a:t>
            </a:r>
            <a:r>
              <a:rPr lang="en-US" dirty="0" smtClean="0"/>
              <a:t>(</a:t>
            </a:r>
            <a:r>
              <a:rPr lang="en-US" dirty="0" smtClean="0">
                <a:hlinkClick r:id="rId3"/>
              </a:rPr>
              <a:t>Wikipedia</a:t>
            </a:r>
            <a:r>
              <a:rPr lang="en-US" dirty="0" smtClean="0"/>
              <a:t>)</a:t>
            </a:r>
          </a:p>
          <a:p>
            <a:r>
              <a:rPr lang="en-US" dirty="0" smtClean="0"/>
              <a:t>Command Control Communications Intelligence (C4I) working group efforts are fundamentally important.</a:t>
            </a:r>
          </a:p>
          <a:p>
            <a:r>
              <a:rPr lang="en-US" dirty="0" smtClean="0"/>
              <a:t>USW forces must be capable of jointly coordinating C2 of systems holding direct potential for lethal force, despite intermittent communications, over long distances and long durations of time.</a:t>
            </a:r>
            <a:endParaRPr lang="en-US" dirty="0"/>
          </a:p>
        </p:txBody>
      </p:sp>
    </p:spTree>
    <p:extLst>
      <p:ext uri="{BB962C8B-B14F-4D97-AF65-F5344CB8AC3E}">
        <p14:creationId xmlns:p14="http://schemas.microsoft.com/office/powerpoint/2010/main" val="16939783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11893966" cy="6858000"/>
          </a:xfrm>
          <a:prstGeom prst="rect">
            <a:avLst/>
          </a:prstGeom>
        </p:spPr>
      </p:pic>
      <p:sp>
        <p:nvSpPr>
          <p:cNvPr id="2" name="Title 1"/>
          <p:cNvSpPr>
            <a:spLocks noGrp="1"/>
          </p:cNvSpPr>
          <p:nvPr>
            <p:ph type="title"/>
          </p:nvPr>
        </p:nvSpPr>
        <p:spPr>
          <a:xfrm>
            <a:off x="8398095" y="2217185"/>
            <a:ext cx="3640015" cy="1846140"/>
          </a:xfrm>
          <a:ln>
            <a:solidFill>
              <a:schemeClr val="tx1"/>
            </a:solidFill>
          </a:ln>
        </p:spPr>
        <p:txBody>
          <a:bodyPr>
            <a:normAutofit/>
          </a:bodyPr>
          <a:lstStyle/>
          <a:p>
            <a:pPr algn="ctr"/>
            <a:r>
              <a:rPr lang="en-US" sz="2900" dirty="0">
                <a:hlinkClick r:id="rId4"/>
              </a:rPr>
              <a:t>Mission Execution Ontology (MEO) source</a:t>
            </a:r>
            <a:r>
              <a:rPr lang="en-US" sz="2900" dirty="0"/>
              <a:t/>
            </a:r>
            <a:br>
              <a:rPr lang="en-US" sz="2900" dirty="0"/>
            </a:br>
            <a:r>
              <a:rPr lang="en-US" sz="1100" dirty="0"/>
              <a:t/>
            </a:r>
            <a:br>
              <a:rPr lang="en-US" sz="1100" dirty="0"/>
            </a:br>
            <a:r>
              <a:rPr lang="en-US" sz="2900" dirty="0"/>
              <a:t> implemented, tested </a:t>
            </a:r>
            <a:br>
              <a:rPr lang="en-US" sz="2900" dirty="0"/>
            </a:br>
            <a:r>
              <a:rPr lang="en-US" sz="2900" dirty="0"/>
              <a:t>using Protégé tool </a:t>
            </a:r>
          </a:p>
        </p:txBody>
      </p:sp>
      <p:sp>
        <p:nvSpPr>
          <p:cNvPr id="4" name="TextBox 3"/>
          <p:cNvSpPr txBox="1"/>
          <p:nvPr/>
        </p:nvSpPr>
        <p:spPr>
          <a:xfrm>
            <a:off x="8398094" y="4126982"/>
            <a:ext cx="3640015" cy="584775"/>
          </a:xfrm>
          <a:prstGeom prst="rect">
            <a:avLst/>
          </a:prstGeom>
          <a:noFill/>
        </p:spPr>
        <p:txBody>
          <a:bodyPr wrap="square" rtlCol="0">
            <a:spAutoFit/>
          </a:bodyPr>
          <a:lstStyle/>
          <a:p>
            <a:pPr algn="ctr"/>
            <a:r>
              <a:rPr lang="en-US" sz="3200" dirty="0" smtClean="0"/>
              <a:t>RDF (XML) syntax</a:t>
            </a:r>
            <a:endParaRPr lang="en-US" sz="3200" dirty="0"/>
          </a:p>
        </p:txBody>
      </p:sp>
      <p:sp>
        <p:nvSpPr>
          <p:cNvPr id="5" name="Slide Number Placeholder 6"/>
          <p:cNvSpPr>
            <a:spLocks noGrp="1"/>
          </p:cNvSpPr>
          <p:nvPr>
            <p:ph type="sldNum" sz="quarter" idx="12"/>
          </p:nvPr>
        </p:nvSpPr>
        <p:spPr>
          <a:xfrm>
            <a:off x="8610600" y="6356350"/>
            <a:ext cx="2743200" cy="365125"/>
          </a:xfrm>
        </p:spPr>
        <p:txBody>
          <a:bodyPr/>
          <a:lstStyle/>
          <a:p>
            <a:fld id="{8D57DBB9-07C6-49AB-BFD5-E737C7E241F6}" type="slidenum">
              <a:rPr lang="en-US" smtClean="0"/>
              <a:pPr/>
              <a:t>30</a:t>
            </a:fld>
            <a:endParaRPr lang="en-US" dirty="0"/>
          </a:p>
        </p:txBody>
      </p:sp>
    </p:spTree>
    <p:extLst>
      <p:ext uri="{BB962C8B-B14F-4D97-AF65-F5344CB8AC3E}">
        <p14:creationId xmlns:p14="http://schemas.microsoft.com/office/powerpoint/2010/main" val="2645939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838200" y="1576713"/>
            <a:ext cx="10163977" cy="5127584"/>
            <a:chOff x="554183" y="1572174"/>
            <a:chExt cx="10058400" cy="4853419"/>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54183" y="1572174"/>
              <a:ext cx="10058400" cy="4853419"/>
            </a:xfrm>
            <a:prstGeom prst="rect">
              <a:avLst/>
            </a:prstGeom>
          </p:spPr>
        </p:pic>
        <p:sp>
          <p:nvSpPr>
            <p:cNvPr id="5" name="Rectangle 4"/>
            <p:cNvSpPr/>
            <p:nvPr/>
          </p:nvSpPr>
          <p:spPr bwMode="auto">
            <a:xfrm>
              <a:off x="9351034" y="3804249"/>
              <a:ext cx="1076935" cy="491706"/>
            </a:xfrm>
            <a:prstGeom prst="rect">
              <a:avLst/>
            </a:prstGeom>
            <a:solidFill>
              <a:schemeClr val="bg1"/>
            </a:solidFill>
            <a:ln w="12700" algn="ctr">
              <a:noFill/>
              <a:miter lim="800000"/>
              <a:headEnd/>
              <a:tailEnd/>
            </a:ln>
          </p:spPr>
          <p:txBody>
            <a:bodyPr wrap="none" rtlCol="0" anchor="ctr"/>
            <a:lstStyle/>
            <a:p>
              <a:pPr algn="ctr"/>
              <a:endParaRPr lang="en-US" dirty="0" err="1" smtClean="0"/>
            </a:p>
          </p:txBody>
        </p:sp>
      </p:grpSp>
      <p:sp>
        <p:nvSpPr>
          <p:cNvPr id="7" name="Slide Number Placeholder 6"/>
          <p:cNvSpPr>
            <a:spLocks noGrp="1"/>
          </p:cNvSpPr>
          <p:nvPr>
            <p:ph type="sldNum" sz="quarter" idx="12"/>
          </p:nvPr>
        </p:nvSpPr>
        <p:spPr/>
        <p:txBody>
          <a:bodyPr/>
          <a:lstStyle/>
          <a:p>
            <a:fld id="{8F304BE6-A6EC-44DD-A690-28101BD4548D}" type="slidenum">
              <a:rPr lang="en-US" smtClean="0"/>
              <a:t>31</a:t>
            </a:fld>
            <a:endParaRPr lang="en-US"/>
          </a:p>
        </p:txBody>
      </p:sp>
      <p:sp>
        <p:nvSpPr>
          <p:cNvPr id="2" name="Title 1"/>
          <p:cNvSpPr>
            <a:spLocks noGrp="1"/>
          </p:cNvSpPr>
          <p:nvPr>
            <p:ph type="title"/>
          </p:nvPr>
        </p:nvSpPr>
        <p:spPr>
          <a:xfrm>
            <a:off x="312516" y="276743"/>
            <a:ext cx="11879484" cy="1325563"/>
          </a:xfrm>
        </p:spPr>
        <p:txBody>
          <a:bodyPr>
            <a:noAutofit/>
          </a:bodyPr>
          <a:lstStyle/>
          <a:p>
            <a:r>
              <a:rPr lang="en-US" sz="3600" dirty="0" smtClean="0">
                <a:solidFill>
                  <a:srgbClr val="000000"/>
                </a:solidFill>
              </a:rPr>
              <a:t>Ethical </a:t>
            </a:r>
            <a:r>
              <a:rPr lang="en-US" sz="3600" dirty="0">
                <a:solidFill>
                  <a:srgbClr val="000000"/>
                </a:solidFill>
              </a:rPr>
              <a:t>Control of Unmanned Systems in a </a:t>
            </a:r>
            <a:r>
              <a:rPr lang="en-US" sz="3600" dirty="0" smtClean="0">
                <a:solidFill>
                  <a:srgbClr val="000000"/>
                </a:solidFill>
              </a:rPr>
              <a:t>Surrogate Scenario: </a:t>
            </a:r>
            <a:r>
              <a:rPr lang="en-US" sz="3600" dirty="0" smtClean="0"/>
              <a:t>Sailor Overboard Mission defined using the MEO Ontology</a:t>
            </a:r>
            <a:endParaRPr lang="en-US" sz="3600" dirty="0"/>
          </a:p>
        </p:txBody>
      </p:sp>
      <p:sp>
        <p:nvSpPr>
          <p:cNvPr id="8" name="Title 4"/>
          <p:cNvSpPr txBox="1">
            <a:spLocks/>
          </p:cNvSpPr>
          <p:nvPr/>
        </p:nvSpPr>
        <p:spPr>
          <a:xfrm>
            <a:off x="838200" y="4912838"/>
            <a:ext cx="3813418" cy="1273831"/>
          </a:xfrm>
          <a:prstGeom prst="rect">
            <a:avLst/>
          </a:prstGeom>
          <a:solidFill>
            <a:schemeClr val="bg1"/>
          </a:solidFill>
          <a:ln>
            <a:solidFill>
              <a:schemeClr val="accent5">
                <a:lumMod val="75000"/>
              </a:schemeClr>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smtClean="0"/>
              <a:t>Current work is designing,</a:t>
            </a:r>
          </a:p>
          <a:p>
            <a:pPr algn="ctr"/>
            <a:r>
              <a:rPr lang="en-US" sz="2400" dirty="0" smtClean="0"/>
              <a:t>building and testing a</a:t>
            </a:r>
            <a:r>
              <a:rPr lang="en-US" sz="2400" dirty="0"/>
              <a:t> </a:t>
            </a:r>
            <a:r>
              <a:rPr lang="en-US" sz="2400" dirty="0" smtClean="0"/>
              <a:t>set </a:t>
            </a:r>
          </a:p>
          <a:p>
            <a:pPr algn="ctr"/>
            <a:r>
              <a:rPr lang="en-US" sz="2400" dirty="0" smtClean="0"/>
              <a:t>of exemplar missions</a:t>
            </a:r>
            <a:endParaRPr lang="en-US" sz="2400" dirty="0"/>
          </a:p>
        </p:txBody>
      </p:sp>
    </p:spTree>
    <p:extLst>
      <p:ext uri="{BB962C8B-B14F-4D97-AF65-F5344CB8AC3E}">
        <p14:creationId xmlns:p14="http://schemas.microsoft.com/office/powerpoint/2010/main" val="2405581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10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510" y="1709738"/>
            <a:ext cx="10810940" cy="2391207"/>
          </a:xfrm>
        </p:spPr>
        <p:txBody>
          <a:bodyPr/>
          <a:lstStyle/>
          <a:p>
            <a:r>
              <a:rPr lang="en-US" dirty="0" smtClean="0"/>
              <a:t>Ethical Control Mission Design</a:t>
            </a:r>
            <a:endParaRPr lang="en-US" dirty="0"/>
          </a:p>
        </p:txBody>
      </p:sp>
      <p:sp>
        <p:nvSpPr>
          <p:cNvPr id="4" name="Text Placeholder 3"/>
          <p:cNvSpPr>
            <a:spLocks noGrp="1"/>
          </p:cNvSpPr>
          <p:nvPr>
            <p:ph type="body" idx="1"/>
          </p:nvPr>
        </p:nvSpPr>
        <p:spPr>
          <a:xfrm>
            <a:off x="536510" y="4499955"/>
            <a:ext cx="11569959" cy="2100349"/>
          </a:xfrm>
        </p:spPr>
        <p:txBody>
          <a:bodyPr>
            <a:noAutofit/>
          </a:bodyPr>
          <a:lstStyle/>
          <a:p>
            <a:r>
              <a:rPr lang="en-US" sz="3000" dirty="0" smtClean="0"/>
              <a:t>Life-saving missions and missions with lethal force are complementary. </a:t>
            </a:r>
            <a:r>
              <a:rPr lang="en-US" sz="3200" dirty="0"/>
              <a:t>Human-robot activity can </a:t>
            </a:r>
            <a:r>
              <a:rPr lang="en-US" sz="3200" dirty="0" smtClean="0"/>
              <a:t>result </a:t>
            </a:r>
            <a:r>
              <a:rPr lang="en-US" sz="3200" dirty="0"/>
              <a:t>in lethal or life-saving outcomes.</a:t>
            </a:r>
            <a:endParaRPr lang="en-US" sz="3000" dirty="0" smtClean="0"/>
          </a:p>
          <a:p>
            <a:r>
              <a:rPr lang="en-US" sz="3000" dirty="0" smtClean="0"/>
              <a:t>Continuing refinement and clarity are opening the path to repeatability. OODA </a:t>
            </a:r>
            <a:r>
              <a:rPr lang="en-US" sz="3000" dirty="0"/>
              <a:t>Loop compatibility ensures harmonization with human operations</a:t>
            </a:r>
            <a:r>
              <a:rPr lang="en-US" sz="3000" dirty="0" smtClean="0"/>
              <a:t>.</a:t>
            </a:r>
            <a:endParaRPr lang="en-US" sz="3000" dirty="0"/>
          </a:p>
        </p:txBody>
      </p:sp>
      <p:sp>
        <p:nvSpPr>
          <p:cNvPr id="5" name="Action Button: End 4">
            <a:hlinkClick r:id="rId3" action="ppaction://hlinksldjump" highlightClick="1"/>
          </p:cNvPr>
          <p:cNvSpPr/>
          <p:nvPr/>
        </p:nvSpPr>
        <p:spPr>
          <a:xfrm rot="16200000">
            <a:off x="11130742" y="403170"/>
            <a:ext cx="569422" cy="627611"/>
          </a:xfrm>
          <a:prstGeom prst="actionButtonEnd">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32</a:t>
            </a:fld>
            <a:endParaRPr lang="en-US"/>
          </a:p>
        </p:txBody>
      </p:sp>
    </p:spTree>
    <p:extLst>
      <p:ext uri="{BB962C8B-B14F-4D97-AF65-F5344CB8AC3E}">
        <p14:creationId xmlns:p14="http://schemas.microsoft.com/office/powerpoint/2010/main" val="30514945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Core </a:t>
            </a:r>
            <a:r>
              <a:rPr lang="en-US" sz="4000" dirty="0" smtClean="0"/>
              <a:t>Considerations for Artificial Intelligence (AI)</a:t>
            </a:r>
            <a:endParaRPr lang="en-US" sz="4000" dirty="0"/>
          </a:p>
        </p:txBody>
      </p:sp>
      <p:sp>
        <p:nvSpPr>
          <p:cNvPr id="3" name="Content Placeholder 2"/>
          <p:cNvSpPr>
            <a:spLocks noGrp="1"/>
          </p:cNvSpPr>
          <p:nvPr>
            <p:ph idx="1"/>
          </p:nvPr>
        </p:nvSpPr>
        <p:spPr>
          <a:xfrm>
            <a:off x="838200" y="1825624"/>
            <a:ext cx="10677526" cy="4822826"/>
          </a:xfrm>
        </p:spPr>
        <p:txBody>
          <a:bodyPr>
            <a:normAutofit/>
          </a:bodyPr>
          <a:lstStyle/>
          <a:p>
            <a:r>
              <a:rPr lang="en-US" dirty="0"/>
              <a:t>Effective AI turns data into information for use by humans.</a:t>
            </a:r>
          </a:p>
          <a:p>
            <a:r>
              <a:rPr lang="en-US" dirty="0" smtClean="0"/>
              <a:t>AI systems do not have capacity for rational thought or morality.</a:t>
            </a:r>
          </a:p>
          <a:p>
            <a:r>
              <a:rPr lang="en-US" dirty="0" smtClean="0"/>
              <a:t>Unmanned systems require sophisticated control across time, space.</a:t>
            </a:r>
          </a:p>
          <a:p>
            <a:r>
              <a:rPr lang="en-US" dirty="0" smtClean="0"/>
              <a:t>A large and involved body of internationally accepted law comprises Law of Armed Conflict (LOAC), bounding Rules of Engagement (ROE).</a:t>
            </a:r>
          </a:p>
          <a:p>
            <a:r>
              <a:rPr lang="en-US" dirty="0" smtClean="0"/>
              <a:t>Only professional warfighters have moral capacity, legal culpability, and societal authority to direct actions applying lethal force.</a:t>
            </a:r>
          </a:p>
          <a:p>
            <a:r>
              <a:rPr lang="en-US" dirty="0" smtClean="0"/>
              <a:t>Humans must be able to trust that systems under their direction will </a:t>
            </a:r>
            <a:r>
              <a:rPr lang="en-US" i="1" u="sng" dirty="0" smtClean="0"/>
              <a:t>do what they are told to do</a:t>
            </a:r>
            <a:r>
              <a:rPr lang="en-US" dirty="0" smtClean="0"/>
              <a:t>, and </a:t>
            </a:r>
            <a:r>
              <a:rPr lang="en-US" i="1" u="sng" dirty="0" smtClean="0"/>
              <a:t>not do what they are forbidden to do</a:t>
            </a:r>
            <a:r>
              <a:rPr lang="en-US" dirty="0" smtClean="0"/>
              <a:t>.</a:t>
            </a:r>
          </a:p>
          <a:p>
            <a:r>
              <a:rPr lang="en-US" dirty="0" smtClean="0"/>
              <a:t>Successful Ethical Control of unmanned systems must be testable.</a:t>
            </a:r>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33</a:t>
            </a:fld>
            <a:endParaRPr lang="en-US"/>
          </a:p>
        </p:txBody>
      </p:sp>
    </p:spTree>
    <p:extLst>
      <p:ext uri="{BB962C8B-B14F-4D97-AF65-F5344CB8AC3E}">
        <p14:creationId xmlns:p14="http://schemas.microsoft.com/office/powerpoint/2010/main" val="132390632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014276" cy="1325563"/>
          </a:xfrm>
        </p:spPr>
        <p:txBody>
          <a:bodyPr>
            <a:normAutofit/>
          </a:bodyPr>
          <a:lstStyle/>
          <a:p>
            <a:r>
              <a:rPr lang="en-US" sz="4000" dirty="0" smtClean="0"/>
              <a:t>Not suitable for brute-force numerical computation</a:t>
            </a:r>
            <a:endParaRPr lang="en-US" sz="4000" dirty="0"/>
          </a:p>
        </p:txBody>
      </p:sp>
      <p:sp>
        <p:nvSpPr>
          <p:cNvPr id="3" name="Content Placeholder 2"/>
          <p:cNvSpPr>
            <a:spLocks noGrp="1"/>
          </p:cNvSpPr>
          <p:nvPr>
            <p:ph idx="1"/>
          </p:nvPr>
        </p:nvSpPr>
        <p:spPr>
          <a:xfrm>
            <a:off x="838199" y="1686729"/>
            <a:ext cx="10645833" cy="5124972"/>
          </a:xfrm>
        </p:spPr>
        <p:txBody>
          <a:bodyPr>
            <a:normAutofit fontScale="85000" lnSpcReduction="20000"/>
          </a:bodyPr>
          <a:lstStyle/>
          <a:p>
            <a:r>
              <a:rPr lang="en-US" dirty="0" smtClean="0"/>
              <a:t>AI algorithms for </a:t>
            </a:r>
            <a:r>
              <a:rPr lang="en-US" dirty="0" smtClean="0">
                <a:hlinkClick r:id="rId3"/>
              </a:rPr>
              <a:t>Machine Learning (ML)</a:t>
            </a:r>
            <a:r>
              <a:rPr lang="en-US" dirty="0" smtClean="0"/>
              <a:t> and </a:t>
            </a:r>
            <a:r>
              <a:rPr lang="en-US" dirty="0" smtClean="0">
                <a:hlinkClick r:id="rId4"/>
              </a:rPr>
              <a:t>Data Mining</a:t>
            </a:r>
            <a:r>
              <a:rPr lang="en-US" dirty="0" smtClean="0"/>
              <a:t> are often based on statistically training against large datasets to find patterns for filters.  </a:t>
            </a:r>
          </a:p>
          <a:p>
            <a:pPr lvl="1"/>
            <a:r>
              <a:rPr lang="en-US" dirty="0" smtClean="0"/>
              <a:t>For example, </a:t>
            </a:r>
            <a:r>
              <a:rPr lang="en-US" b="1" dirty="0" smtClean="0"/>
              <a:t>convolutional neural networks</a:t>
            </a:r>
            <a:r>
              <a:rPr lang="en-US" dirty="0" smtClean="0"/>
              <a:t>, </a:t>
            </a:r>
            <a:r>
              <a:rPr lang="en-US" b="1" dirty="0" smtClean="0"/>
              <a:t>genetic algorithms</a:t>
            </a:r>
            <a:r>
              <a:rPr lang="en-US" dirty="0" smtClean="0"/>
              <a:t>, </a:t>
            </a:r>
            <a:r>
              <a:rPr lang="en-US" b="1" dirty="0" smtClean="0"/>
              <a:t>reinforcement learning</a:t>
            </a:r>
            <a:r>
              <a:rPr lang="en-US" dirty="0" smtClean="0"/>
              <a:t>, etc.</a:t>
            </a:r>
          </a:p>
          <a:p>
            <a:r>
              <a:rPr lang="en-US" dirty="0"/>
              <a:t>Often requires identifying right/wrong matches </a:t>
            </a:r>
            <a:r>
              <a:rPr lang="en-US" dirty="0" smtClean="0"/>
              <a:t>within </a:t>
            </a:r>
            <a:r>
              <a:rPr lang="en-US" dirty="0"/>
              <a:t>large search </a:t>
            </a:r>
            <a:r>
              <a:rPr lang="en-US" dirty="0" smtClean="0"/>
              <a:t>spaces.</a:t>
            </a:r>
            <a:endParaRPr lang="en-US" dirty="0"/>
          </a:p>
          <a:p>
            <a:r>
              <a:rPr lang="en-US" dirty="0" smtClean="0"/>
              <a:t>Such predictive analytics are useful for classification models using detailed and noisy sensor data.  Given the central importance of </a:t>
            </a:r>
            <a:r>
              <a:rPr lang="en-US" dirty="0" smtClean="0">
                <a:hlinkClick r:id="rId5"/>
              </a:rPr>
              <a:t>IFFNU</a:t>
            </a:r>
            <a:r>
              <a:rPr lang="en-US" dirty="0" smtClean="0"/>
              <a:t> and some conditional communications to ethical control, ML filters can be helpful if carefully applied.</a:t>
            </a:r>
          </a:p>
          <a:p>
            <a:r>
              <a:rPr lang="en-US" dirty="0" smtClean="0"/>
              <a:t>Nevertheless such approaches are not appropriate for carefully following Rules of Engagement (ROEs), Laws of Armed Conflict (LOAC) or other </a:t>
            </a:r>
            <a:r>
              <a:rPr lang="en-US" dirty="0"/>
              <a:t>ethical </a:t>
            </a:r>
            <a:r>
              <a:rPr lang="en-US" dirty="0" smtClean="0"/>
              <a:t>prerequisites, especially when human expertise </a:t>
            </a:r>
            <a:r>
              <a:rPr lang="en-US" dirty="0"/>
              <a:t>and </a:t>
            </a:r>
            <a:r>
              <a:rPr lang="en-US" dirty="0" smtClean="0"/>
              <a:t>judgement is essential for robot teams.</a:t>
            </a:r>
          </a:p>
          <a:p>
            <a:r>
              <a:rPr lang="en-US" dirty="0" smtClean="0"/>
              <a:t>(Similarly, </a:t>
            </a:r>
            <a:r>
              <a:rPr lang="en-US" dirty="0"/>
              <a:t>massive </a:t>
            </a:r>
            <a:r>
              <a:rPr lang="en-US" dirty="0" smtClean="0"/>
              <a:t>computation or </a:t>
            </a:r>
            <a:r>
              <a:rPr lang="en-US" dirty="0" smtClean="0">
                <a:hlinkClick r:id="rId6"/>
              </a:rPr>
              <a:t>Quantum Computing</a:t>
            </a:r>
            <a:r>
              <a:rPr lang="en-US" dirty="0" smtClean="0"/>
              <a:t> </a:t>
            </a:r>
            <a:r>
              <a:rPr lang="en-US" dirty="0"/>
              <a:t>approaches </a:t>
            </a:r>
            <a:r>
              <a:rPr lang="en-US" dirty="0" smtClean="0"/>
              <a:t>might be useful in some problems, but are not of practical use for Ethical Control mission orders given by human commanders </a:t>
            </a:r>
            <a:r>
              <a:rPr lang="en-US" dirty="0"/>
              <a:t>judiciously guiding </a:t>
            </a:r>
            <a:r>
              <a:rPr lang="en-US" dirty="0" smtClean="0"/>
              <a:t>remote mobile robots)</a:t>
            </a:r>
          </a:p>
          <a:p>
            <a:pPr marL="0" indent="0">
              <a:buNone/>
            </a:pPr>
            <a:r>
              <a:rPr lang="en-US" dirty="0" smtClean="0"/>
              <a:t>Naval history has long shown that sound human judgement is crucial for assessing best strategies and courses of action in ill-structured contexts. Semantic Web approaches are preferable and actionable for Ethical Control.</a:t>
            </a:r>
            <a:endParaRPr lang="en-US" dirty="0"/>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34</a:t>
            </a:fld>
            <a:endParaRPr lang="en-US" dirty="0"/>
          </a:p>
        </p:txBody>
      </p:sp>
    </p:spTree>
    <p:extLst>
      <p:ext uri="{BB962C8B-B14F-4D97-AF65-F5344CB8AC3E}">
        <p14:creationId xmlns:p14="http://schemas.microsoft.com/office/powerpoint/2010/main" val="17446837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Mission clarity for humans – and robots</a:t>
            </a:r>
            <a:endParaRPr lang="en-US" dirty="0"/>
          </a:p>
        </p:txBody>
      </p:sp>
      <p:sp>
        <p:nvSpPr>
          <p:cNvPr id="3" name="Content Placeholder 2"/>
          <p:cNvSpPr>
            <a:spLocks noGrp="1"/>
          </p:cNvSpPr>
          <p:nvPr>
            <p:ph idx="1"/>
          </p:nvPr>
        </p:nvSpPr>
        <p:spPr>
          <a:xfrm>
            <a:off x="838199" y="1825625"/>
            <a:ext cx="10622573" cy="4764210"/>
          </a:xfrm>
        </p:spPr>
        <p:txBody>
          <a:bodyPr>
            <a:normAutofit fontScale="92500" lnSpcReduction="10000"/>
          </a:bodyPr>
          <a:lstStyle/>
          <a:p>
            <a:r>
              <a:rPr lang="en-US" dirty="0" smtClean="0"/>
              <a:t>Simplicity of success, failure, and (rare) exception outcomes encourages well-defined tasks and unambiguous, measurable criteria for continuation.</a:t>
            </a:r>
          </a:p>
          <a:p>
            <a:pPr marL="0" indent="0">
              <a:buNone/>
            </a:pPr>
            <a:r>
              <a:rPr lang="en-US" dirty="0" smtClean="0"/>
              <a:t>Confirmable beforehand: can a tactical officer (or commanding officer) review such a mission and then confidently say</a:t>
            </a:r>
          </a:p>
          <a:p>
            <a:pPr lvl="1"/>
            <a:r>
              <a:rPr lang="en-US" dirty="0" smtClean="0"/>
              <a:t>“yes I understand and approve this human-robot mission” or, equivalently,</a:t>
            </a:r>
          </a:p>
          <a:p>
            <a:pPr lvl="1"/>
            <a:r>
              <a:rPr lang="en-US" dirty="0" smtClean="0"/>
              <a:t>“yes I understand this </a:t>
            </a:r>
            <a:r>
              <a:rPr lang="en-US" dirty="0"/>
              <a:t>mission </a:t>
            </a:r>
            <a:r>
              <a:rPr lang="en-US" dirty="0" smtClean="0"/>
              <a:t>and my team can carry it out themselves.”</a:t>
            </a:r>
          </a:p>
          <a:p>
            <a:pPr marL="0" indent="0">
              <a:buNone/>
            </a:pPr>
            <a:r>
              <a:rPr lang="en-US" dirty="0" smtClean="0"/>
              <a:t>Converse:</a:t>
            </a:r>
          </a:p>
          <a:p>
            <a:r>
              <a:rPr lang="en-US" dirty="0" smtClean="0"/>
              <a:t>if an officer can’t fully review/understand/approve such a mission, then likely it is </a:t>
            </a:r>
            <a:r>
              <a:rPr lang="en-US" b="1" dirty="0" smtClean="0"/>
              <a:t>ill-defined</a:t>
            </a:r>
            <a:r>
              <a:rPr lang="en-US" dirty="0" smtClean="0"/>
              <a:t> and needs further clarification anyway.</a:t>
            </a:r>
          </a:p>
          <a:p>
            <a:pPr marL="0" indent="0">
              <a:buNone/>
            </a:pPr>
            <a:r>
              <a:rPr lang="en-US" dirty="0" smtClean="0"/>
              <a:t>Added benefit: missions that are clearly readable/runnable by humans and robots can be further composed and checked by C2 planning tools to test for group operational-space management, avoiding mutual interference, etc.</a:t>
            </a:r>
          </a:p>
          <a:p>
            <a:endParaRPr lang="en-US" dirty="0" smtClean="0"/>
          </a:p>
          <a:p>
            <a:pPr marL="0" indent="0">
              <a:buNone/>
            </a:pPr>
            <a:endParaRPr lang="en-US" dirty="0" smtClean="0"/>
          </a:p>
          <a:p>
            <a:endParaRPr lang="en-US" dirty="0"/>
          </a:p>
        </p:txBody>
      </p:sp>
      <p:sp>
        <p:nvSpPr>
          <p:cNvPr id="4"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35</a:t>
            </a:fld>
            <a:endParaRPr lang="en-US" dirty="0"/>
          </a:p>
        </p:txBody>
      </p:sp>
    </p:spTree>
    <p:extLst>
      <p:ext uri="{BB962C8B-B14F-4D97-AF65-F5344CB8AC3E}">
        <p14:creationId xmlns:p14="http://schemas.microsoft.com/office/powerpoint/2010/main" val="26058793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Wrong question, right question </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Wrong question to ask first when planning a tactical operation:</a:t>
            </a:r>
          </a:p>
          <a:p>
            <a:r>
              <a:rPr lang="en-US" dirty="0" smtClean="0"/>
              <a:t>“What are my </a:t>
            </a:r>
            <a:r>
              <a:rPr lang="en-US" i="1" dirty="0" smtClean="0"/>
              <a:t>robots</a:t>
            </a:r>
            <a:r>
              <a:rPr lang="en-US" dirty="0" smtClean="0"/>
              <a:t> doing out there?”</a:t>
            </a:r>
          </a:p>
          <a:p>
            <a:pPr marL="0" indent="0">
              <a:buNone/>
            </a:pPr>
            <a:endParaRPr lang="en-US" dirty="0" smtClean="0"/>
          </a:p>
          <a:p>
            <a:pPr marL="0" indent="0">
              <a:buNone/>
            </a:pPr>
            <a:r>
              <a:rPr lang="en-US" dirty="0" smtClean="0"/>
              <a:t>Right question </a:t>
            </a:r>
            <a:r>
              <a:rPr lang="en-US" dirty="0"/>
              <a:t>to ask first when planning a tactical operation:</a:t>
            </a:r>
          </a:p>
          <a:p>
            <a:r>
              <a:rPr lang="en-US" dirty="0"/>
              <a:t>“What </a:t>
            </a:r>
            <a:r>
              <a:rPr lang="en-US" dirty="0" smtClean="0"/>
              <a:t>is </a:t>
            </a:r>
            <a:r>
              <a:rPr lang="en-US" dirty="0"/>
              <a:t>my </a:t>
            </a:r>
            <a:r>
              <a:rPr lang="en-US" i="1" dirty="0" smtClean="0"/>
              <a:t>human-robot team </a:t>
            </a:r>
            <a:r>
              <a:rPr lang="en-US" dirty="0"/>
              <a:t>doing out there</a:t>
            </a:r>
            <a:r>
              <a:rPr lang="en-US" dirty="0" smtClean="0"/>
              <a:t>?”</a:t>
            </a:r>
          </a:p>
          <a:p>
            <a:endParaRPr lang="en-US" dirty="0"/>
          </a:p>
          <a:p>
            <a:pPr marL="0" indent="0">
              <a:buNone/>
            </a:pPr>
            <a:r>
              <a:rPr lang="en-US" b="1" dirty="0" smtClean="0"/>
              <a:t>Human-robot team mission has to be understood first!</a:t>
            </a:r>
          </a:p>
          <a:p>
            <a:r>
              <a:rPr lang="en-US" dirty="0" smtClean="0"/>
              <a:t>Robots complement humans, who must remain in charge throughout.</a:t>
            </a:r>
          </a:p>
          <a:p>
            <a:r>
              <a:rPr lang="en-US" dirty="0" smtClean="0"/>
              <a:t>If you don’t have an OODA loop, you don’t have a competent plan.</a:t>
            </a:r>
            <a:endParaRPr lang="en-US" dirty="0"/>
          </a:p>
          <a:p>
            <a:pPr marL="0" indent="0">
              <a:buNone/>
            </a:pPr>
            <a:endParaRPr lang="en-US" dirty="0" smtClean="0"/>
          </a:p>
          <a:p>
            <a:endParaRPr lang="en-US" dirty="0"/>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36</a:t>
            </a:fld>
            <a:endParaRPr lang="en-US"/>
          </a:p>
        </p:txBody>
      </p:sp>
    </p:spTree>
    <p:extLst>
      <p:ext uri="{BB962C8B-B14F-4D97-AF65-F5344CB8AC3E}">
        <p14:creationId xmlns:p14="http://schemas.microsoft.com/office/powerpoint/2010/main" val="350609041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Observe Orient Decide Act (OODA) Loop</a:t>
            </a:r>
            <a:endParaRPr lang="en-US" dirty="0"/>
          </a:p>
        </p:txBody>
      </p:sp>
      <p:sp>
        <p:nvSpPr>
          <p:cNvPr id="3" name="Content Placeholder 2"/>
          <p:cNvSpPr>
            <a:spLocks noGrp="1"/>
          </p:cNvSpPr>
          <p:nvPr>
            <p:ph idx="1"/>
          </p:nvPr>
        </p:nvSpPr>
        <p:spPr>
          <a:xfrm>
            <a:off x="838200" y="1825624"/>
            <a:ext cx="10515600" cy="4761865"/>
          </a:xfrm>
        </p:spPr>
        <p:txBody>
          <a:bodyPr>
            <a:normAutofit/>
          </a:bodyPr>
          <a:lstStyle/>
          <a:p>
            <a:r>
              <a:rPr lang="en-US" i="1" dirty="0" smtClean="0"/>
              <a:t>“The </a:t>
            </a:r>
            <a:r>
              <a:rPr lang="en-US" i="1" dirty="0" smtClean="0">
                <a:hlinkClick r:id="rId3"/>
              </a:rPr>
              <a:t>OODA loop</a:t>
            </a:r>
            <a:r>
              <a:rPr lang="en-US" i="1" dirty="0" smtClean="0"/>
              <a:t> is the cycle observe–orient–decide–act, developed by military strategist and USAF Colonel John Boyd. Boyd applied the concept to the combat operations process, often at the operational level during military campaigns. It is now also often applied to understand commercial operations and learning processes. The approach explains how agility can overcome raw power in dealing with human opponents.” </a:t>
            </a:r>
            <a:r>
              <a:rPr lang="en-US" dirty="0" smtClean="0"/>
              <a:t>– Wikipedia</a:t>
            </a:r>
          </a:p>
          <a:p>
            <a:r>
              <a:rPr lang="en-US" dirty="0" smtClean="0"/>
              <a:t>All effective purposeful military activity can be conceived in terms of OODA loop feedback process, especially at tactical/operational levels.</a:t>
            </a:r>
          </a:p>
          <a:p>
            <a:r>
              <a:rPr lang="en-US" dirty="0" smtClean="0"/>
              <a:t>Aligning Ethical Control mission design with OODA loop ensures that unmanned systems understandably partner within human-run teams.</a:t>
            </a:r>
            <a:endParaRPr lang="en-US" dirty="0"/>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37</a:t>
            </a:fld>
            <a:endParaRPr lang="en-US"/>
          </a:p>
        </p:txBody>
      </p:sp>
    </p:spTree>
    <p:extLst>
      <p:ext uri="{BB962C8B-B14F-4D97-AF65-F5344CB8AC3E}">
        <p14:creationId xmlns:p14="http://schemas.microsoft.com/office/powerpoint/2010/main" val="21794221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84366"/>
          </a:xfrm>
        </p:spPr>
        <p:txBody>
          <a:bodyPr/>
          <a:lstStyle/>
          <a:p>
            <a:r>
              <a:rPr lang="en-US" dirty="0" smtClean="0"/>
              <a:t>OODA Significance for Ethical Control</a:t>
            </a:r>
            <a:endParaRPr lang="en-US" dirty="0"/>
          </a:p>
        </p:txBody>
      </p:sp>
      <p:sp>
        <p:nvSpPr>
          <p:cNvPr id="3" name="Content Placeholder 2"/>
          <p:cNvSpPr>
            <a:spLocks noGrp="1"/>
          </p:cNvSpPr>
          <p:nvPr>
            <p:ph idx="1"/>
          </p:nvPr>
        </p:nvSpPr>
        <p:spPr>
          <a:xfrm>
            <a:off x="838200" y="1393437"/>
            <a:ext cx="10774680" cy="5424054"/>
          </a:xfrm>
        </p:spPr>
        <p:txBody>
          <a:bodyPr>
            <a:normAutofit fontScale="92500"/>
          </a:bodyPr>
          <a:lstStyle/>
          <a:p>
            <a:pPr marL="0" indent="0">
              <a:buNone/>
            </a:pPr>
            <a:r>
              <a:rPr lang="en-US" b="1" dirty="0" smtClean="0"/>
              <a:t>Classical robotic Sense-Decide-Act cycle for closed-loop control is insufficient for proper delegation of lethal (or lifesaving) force to unmanned systems.</a:t>
            </a:r>
          </a:p>
          <a:p>
            <a:pPr marL="0" indent="0">
              <a:buNone/>
            </a:pPr>
            <a:endParaRPr lang="en-US" sz="600" b="1" dirty="0" smtClean="0"/>
          </a:p>
          <a:p>
            <a:pPr marL="0" indent="0">
              <a:buNone/>
            </a:pPr>
            <a:r>
              <a:rPr lang="en-US" b="1" dirty="0" smtClean="0"/>
              <a:t>Observe-Orient-Decide-Act (OODA) Loop is essential for coherent operations.</a:t>
            </a:r>
          </a:p>
          <a:p>
            <a:r>
              <a:rPr lang="en-US" i="1" u="sng" dirty="0" smtClean="0"/>
              <a:t>Observe</a:t>
            </a:r>
            <a:r>
              <a:rPr lang="en-US" dirty="0" smtClean="0"/>
              <a:t> includes direct sensing and communication inputs.</a:t>
            </a:r>
          </a:p>
          <a:p>
            <a:r>
              <a:rPr lang="en-US" i="1" u="sng" dirty="0" smtClean="0"/>
              <a:t>Orientation</a:t>
            </a:r>
            <a:r>
              <a:rPr lang="en-US" dirty="0" smtClean="0"/>
              <a:t> includes thorough Rules of Engagement (ROE) constraints and identification friend/foe/neutral/unknown (IFFNU) of all relevant contacts.</a:t>
            </a:r>
          </a:p>
          <a:p>
            <a:r>
              <a:rPr lang="en-US" i="1" u="sng" dirty="0" smtClean="0"/>
              <a:t>Decision</a:t>
            </a:r>
            <a:r>
              <a:rPr lang="en-US" dirty="0" smtClean="0"/>
              <a:t> logic of unmanned system tactics, techniques, procedures (TTP) includes authorization and confirmation by human supervisors, either in real-time or in advance, for critical steps leading to lethal force.</a:t>
            </a:r>
          </a:p>
          <a:p>
            <a:r>
              <a:rPr lang="en-US" i="1" u="sng" dirty="0" smtClean="0"/>
              <a:t>Actions</a:t>
            </a:r>
            <a:r>
              <a:rPr lang="en-US" dirty="0" smtClean="0"/>
              <a:t> in tandem with direct or intermittent human supervisory command enables effective Ethical Control of remote systems.</a:t>
            </a:r>
          </a:p>
          <a:p>
            <a:pPr marL="0" indent="0">
              <a:buNone/>
            </a:pPr>
            <a:r>
              <a:rPr lang="en-US" dirty="0" smtClean="0"/>
              <a:t>Feedback loops are essential, generally leading to… </a:t>
            </a:r>
            <a:r>
              <a:rPr lang="en-US" i="1" dirty="0" smtClean="0"/>
              <a:t>more effective operations.</a:t>
            </a:r>
            <a:endParaRPr lang="en-US" dirty="0"/>
          </a:p>
        </p:txBody>
      </p:sp>
      <p:sp>
        <p:nvSpPr>
          <p:cNvPr id="6" name="Slide Number Placeholder 5"/>
          <p:cNvSpPr>
            <a:spLocks noGrp="1"/>
          </p:cNvSpPr>
          <p:nvPr>
            <p:ph type="sldNum" sz="quarter" idx="12"/>
          </p:nvPr>
        </p:nvSpPr>
        <p:spPr>
          <a:xfrm>
            <a:off x="9391765" y="6356350"/>
            <a:ext cx="2743200" cy="365125"/>
          </a:xfrm>
        </p:spPr>
        <p:txBody>
          <a:bodyPr/>
          <a:lstStyle/>
          <a:p>
            <a:fld id="{B31A39DF-61A9-4ACA-B734-536BAC9BE44A}" type="slidenum">
              <a:rPr lang="en-US" smtClean="0"/>
              <a:t>38</a:t>
            </a:fld>
            <a:endParaRPr lang="en-US" dirty="0"/>
          </a:p>
        </p:txBody>
      </p:sp>
      <p:sp>
        <p:nvSpPr>
          <p:cNvPr id="4" name="Rectangle 3"/>
          <p:cNvSpPr/>
          <p:nvPr/>
        </p:nvSpPr>
        <p:spPr>
          <a:xfrm>
            <a:off x="625033" y="2401750"/>
            <a:ext cx="11147867" cy="520860"/>
          </a:xfrm>
          <a:prstGeom prst="rect">
            <a:avLst/>
          </a:pr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21178" y="6263815"/>
            <a:ext cx="11147867" cy="520860"/>
          </a:xfrm>
          <a:prstGeom prst="rect">
            <a:avLst/>
          </a:pr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5106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OODA Clarity for Mission Definitions</a:t>
            </a:r>
            <a:endParaRPr lang="en-US" dirty="0"/>
          </a:p>
        </p:txBody>
      </p:sp>
      <p:sp>
        <p:nvSpPr>
          <p:cNvPr id="3" name="Content Placeholder 2"/>
          <p:cNvSpPr>
            <a:spLocks noGrp="1"/>
          </p:cNvSpPr>
          <p:nvPr>
            <p:ph idx="1"/>
          </p:nvPr>
        </p:nvSpPr>
        <p:spPr>
          <a:xfrm>
            <a:off x="838199" y="1825624"/>
            <a:ext cx="10731760" cy="5032376"/>
          </a:xfrm>
        </p:spPr>
        <p:txBody>
          <a:bodyPr>
            <a:normAutofit lnSpcReduction="10000"/>
          </a:bodyPr>
          <a:lstStyle/>
          <a:p>
            <a:pPr marL="0" indent="0">
              <a:buNone/>
            </a:pPr>
            <a:r>
              <a:rPr lang="en-US" dirty="0" smtClean="0"/>
              <a:t>Robot activity must complement, not contradict, human OODA loop.</a:t>
            </a:r>
          </a:p>
          <a:p>
            <a:r>
              <a:rPr lang="en-US" dirty="0" smtClean="0"/>
              <a:t>Application of ROE and LOAC requirements can be confirmed present as part of mission definition, typically as </a:t>
            </a:r>
          </a:p>
          <a:p>
            <a:pPr lvl="1"/>
            <a:r>
              <a:rPr lang="en-US" dirty="0" smtClean="0"/>
              <a:t>Goal success/failure criteria, preset authorities or time-outs for delegation, and</a:t>
            </a:r>
          </a:p>
          <a:p>
            <a:pPr lvl="1"/>
            <a:r>
              <a:rPr lang="en-US" dirty="0" smtClean="0"/>
              <a:t>Constraints on conduct (safe zones, permission periods</a:t>
            </a:r>
            <a:r>
              <a:rPr lang="en-US" dirty="0"/>
              <a:t>/</a:t>
            </a:r>
            <a:r>
              <a:rPr lang="en-US" dirty="0" smtClean="0"/>
              <a:t>requirements, etc.)</a:t>
            </a:r>
          </a:p>
          <a:p>
            <a:r>
              <a:rPr lang="en-US" dirty="0" smtClean="0"/>
              <a:t>When human leaders confirm correct inclusion of ROE requirements in mission orders, they essentially perform an audit of doctrine and TTPs.</a:t>
            </a:r>
          </a:p>
          <a:p>
            <a:r>
              <a:rPr lang="en-US" dirty="0" smtClean="0"/>
              <a:t>Similar audit confirmation can be applied to well-structured orders:</a:t>
            </a:r>
          </a:p>
          <a:p>
            <a:pPr lvl="1"/>
            <a:r>
              <a:rPr lang="en-US" dirty="0" smtClean="0"/>
              <a:t>Autonomous Vehicle Command Language (AVCL) expresses well-defined goals,</a:t>
            </a:r>
          </a:p>
          <a:p>
            <a:pPr lvl="1"/>
            <a:r>
              <a:rPr lang="en-US" dirty="0" smtClean="0"/>
              <a:t>Mission Execution Ontology (MEO) defines relationships and requirements,</a:t>
            </a:r>
          </a:p>
          <a:p>
            <a:pPr lvl="1"/>
            <a:r>
              <a:rPr lang="en-US" dirty="0" smtClean="0"/>
              <a:t>SPARQL queries can be written to perform such logical-confirmation checks.</a:t>
            </a:r>
          </a:p>
          <a:p>
            <a:r>
              <a:rPr lang="en-US" dirty="0" smtClean="0"/>
              <a:t>Resulting mission orders are thus coherent from OODA perspective.</a:t>
            </a:r>
            <a:endParaRPr lang="en-US" dirty="0"/>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39</a:t>
            </a:fld>
            <a:endParaRPr lang="en-US"/>
          </a:p>
        </p:txBody>
      </p:sp>
    </p:spTree>
    <p:extLst>
      <p:ext uri="{BB962C8B-B14F-4D97-AF65-F5344CB8AC3E}">
        <p14:creationId xmlns:p14="http://schemas.microsoft.com/office/powerpoint/2010/main" val="11915646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96290" y="365125"/>
            <a:ext cx="9459885" cy="1325563"/>
          </a:xfrm>
        </p:spPr>
        <p:txBody>
          <a:bodyPr/>
          <a:lstStyle/>
          <a:p>
            <a:r>
              <a:rPr lang="en-US" dirty="0" smtClean="0"/>
              <a:t>Ethical Control quad chart</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
        <p:nvSpPr>
          <p:cNvPr id="4" name="Slide Number Placeholder 5"/>
          <p:cNvSpPr>
            <a:spLocks noGrp="1"/>
          </p:cNvSpPr>
          <p:nvPr>
            <p:ph type="sldNum" sz="quarter" idx="12"/>
          </p:nvPr>
        </p:nvSpPr>
        <p:spPr>
          <a:xfrm>
            <a:off x="9082091" y="6356350"/>
            <a:ext cx="2743200" cy="365125"/>
          </a:xfrm>
        </p:spPr>
        <p:txBody>
          <a:bodyPr/>
          <a:lstStyle/>
          <a:p>
            <a:fld id="{B31A39DF-61A9-4ACA-B734-536BAC9BE44A}" type="slidenum">
              <a:rPr lang="en-US" smtClean="0"/>
              <a:t>4</a:t>
            </a:fld>
            <a:endParaRPr lang="en-US"/>
          </a:p>
        </p:txBody>
      </p:sp>
    </p:spTree>
    <p:extLst>
      <p:ext uri="{BB962C8B-B14F-4D97-AF65-F5344CB8AC3E}">
        <p14:creationId xmlns:p14="http://schemas.microsoft.com/office/powerpoint/2010/main" val="42279268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Canonical Ethical Mission Development         1</a:t>
            </a:r>
            <a:endParaRPr lang="en-US" dirty="0"/>
          </a:p>
        </p:txBody>
      </p:sp>
      <p:sp>
        <p:nvSpPr>
          <p:cNvPr id="3" name="Content Placeholder 2"/>
          <p:cNvSpPr>
            <a:spLocks noGrp="1"/>
          </p:cNvSpPr>
          <p:nvPr>
            <p:ph idx="1"/>
          </p:nvPr>
        </p:nvSpPr>
        <p:spPr>
          <a:xfrm>
            <a:off x="838200" y="1825624"/>
            <a:ext cx="10565130" cy="4708525"/>
          </a:xfrm>
        </p:spPr>
        <p:txBody>
          <a:bodyPr>
            <a:normAutofit/>
          </a:bodyPr>
          <a:lstStyle/>
          <a:p>
            <a:pPr marL="0" indent="0">
              <a:buNone/>
            </a:pPr>
            <a:r>
              <a:rPr lang="en-US" dirty="0" smtClean="0"/>
              <a:t>Progressive sophistication to test and evaluate Ethical Control design.</a:t>
            </a:r>
          </a:p>
          <a:p>
            <a:pPr marL="514350" indent="-514350">
              <a:buFont typeface="+mj-lt"/>
              <a:buAutoNum type="alphaLcPeriod"/>
            </a:pPr>
            <a:r>
              <a:rPr lang="en-US" i="1" dirty="0" smtClean="0"/>
              <a:t>Sailor Overboard </a:t>
            </a:r>
            <a:r>
              <a:rPr lang="en-US" dirty="0" smtClean="0"/>
              <a:t>for life-saving force under close coordination,</a:t>
            </a:r>
          </a:p>
          <a:p>
            <a:pPr marL="514350" indent="-514350">
              <a:buFont typeface="+mj-lt"/>
              <a:buAutoNum type="alphaLcPeriod"/>
            </a:pPr>
            <a:r>
              <a:rPr lang="en-US" i="1" dirty="0" smtClean="0"/>
              <a:t>Lifeboat Tracking </a:t>
            </a:r>
            <a:r>
              <a:rPr lang="en-US" dirty="0" smtClean="0"/>
              <a:t>for life-saving force under remote conditions,</a:t>
            </a:r>
          </a:p>
          <a:p>
            <a:pPr marL="514350" indent="-514350">
              <a:buFont typeface="+mj-lt"/>
              <a:buAutoNum type="alphaLcPeriod"/>
            </a:pPr>
            <a:r>
              <a:rPr lang="en-US" i="1" dirty="0" smtClean="0"/>
              <a:t>Pirate Boats Seizing Merchant </a:t>
            </a:r>
            <a:r>
              <a:rPr lang="en-US" dirty="0" smtClean="0"/>
              <a:t>for steady escalation to lethal force,</a:t>
            </a:r>
          </a:p>
          <a:p>
            <a:pPr marL="514350" indent="-514350">
              <a:buFont typeface="+mj-lt"/>
              <a:buAutoNum type="alphaLcPeriod"/>
            </a:pPr>
            <a:r>
              <a:rPr lang="en-US" i="1" dirty="0" smtClean="0"/>
              <a:t>Robot Swarm Attacks Hospital Ship </a:t>
            </a:r>
            <a:r>
              <a:rPr lang="en-US" dirty="0" smtClean="0"/>
              <a:t>to prevent hostile provocation of sense-decide-act vulnerabilities through Ethical Control safeguards.  Two variants show fundamental importance of ethical constraints.</a:t>
            </a:r>
          </a:p>
          <a:p>
            <a:pPr marL="0" indent="0">
              <a:buNone/>
            </a:pPr>
            <a:r>
              <a:rPr lang="en-US" dirty="0" smtClean="0"/>
              <a:t>Demonstrating a range of functionality tests majority of </a:t>
            </a:r>
            <a:r>
              <a:rPr lang="en-US" dirty="0"/>
              <a:t>E</a:t>
            </a:r>
            <a:r>
              <a:rPr lang="en-US" dirty="0" smtClean="0"/>
              <a:t>thical Control capabilities that are currently envisioned.  These canonical capabilities also “set the stage” for further work on advanced problems of interest.</a:t>
            </a:r>
            <a:endParaRPr lang="en-US" dirty="0"/>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40</a:t>
            </a:fld>
            <a:endParaRPr lang="en-US"/>
          </a:p>
        </p:txBody>
      </p:sp>
    </p:spTree>
    <p:extLst>
      <p:ext uri="{BB962C8B-B14F-4D97-AF65-F5344CB8AC3E}">
        <p14:creationId xmlns:p14="http://schemas.microsoft.com/office/powerpoint/2010/main" val="121416893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36064"/>
          </a:xfrm>
        </p:spPr>
        <p:txBody>
          <a:bodyPr>
            <a:normAutofit/>
          </a:bodyPr>
          <a:lstStyle/>
          <a:p>
            <a:r>
              <a:rPr lang="en-US" sz="4000" dirty="0"/>
              <a:t>OODA </a:t>
            </a:r>
            <a:r>
              <a:rPr lang="en-US" sz="4000" dirty="0" smtClean="0"/>
              <a:t>Loops for Ethical Control Canonical Missions</a:t>
            </a:r>
            <a:endParaRPr lang="en-US" sz="40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034711715"/>
              </p:ext>
            </p:extLst>
          </p:nvPr>
        </p:nvGraphicFramePr>
        <p:xfrm>
          <a:off x="838200" y="1317566"/>
          <a:ext cx="10515600" cy="4816587"/>
        </p:xfrm>
        <a:graphic>
          <a:graphicData uri="http://schemas.openxmlformats.org/drawingml/2006/table">
            <a:tbl>
              <a:tblPr firstRow="1" bandRow="1">
                <a:tableStyleId>{5C22544A-7EE6-4342-B048-85BDC9FD1C3A}</a:tableStyleId>
              </a:tblPr>
              <a:tblGrid>
                <a:gridCol w="2161592">
                  <a:extLst>
                    <a:ext uri="{9D8B030D-6E8A-4147-A177-3AD203B41FA5}">
                      <a16:colId xmlns:a16="http://schemas.microsoft.com/office/drawing/2014/main" val="145091262"/>
                    </a:ext>
                  </a:extLst>
                </a:gridCol>
                <a:gridCol w="1725993">
                  <a:extLst>
                    <a:ext uri="{9D8B030D-6E8A-4147-A177-3AD203B41FA5}">
                      <a16:colId xmlns:a16="http://schemas.microsoft.com/office/drawing/2014/main" val="106949891"/>
                    </a:ext>
                  </a:extLst>
                </a:gridCol>
                <a:gridCol w="2132215">
                  <a:extLst>
                    <a:ext uri="{9D8B030D-6E8A-4147-A177-3AD203B41FA5}">
                      <a16:colId xmlns:a16="http://schemas.microsoft.com/office/drawing/2014/main" val="1535127715"/>
                    </a:ext>
                  </a:extLst>
                </a:gridCol>
                <a:gridCol w="2392680">
                  <a:extLst>
                    <a:ext uri="{9D8B030D-6E8A-4147-A177-3AD203B41FA5}">
                      <a16:colId xmlns:a16="http://schemas.microsoft.com/office/drawing/2014/main" val="720584659"/>
                    </a:ext>
                  </a:extLst>
                </a:gridCol>
                <a:gridCol w="2103120">
                  <a:extLst>
                    <a:ext uri="{9D8B030D-6E8A-4147-A177-3AD203B41FA5}">
                      <a16:colId xmlns:a16="http://schemas.microsoft.com/office/drawing/2014/main" val="870044749"/>
                    </a:ext>
                  </a:extLst>
                </a:gridCol>
              </a:tblGrid>
              <a:tr h="793227">
                <a:tc>
                  <a:txBody>
                    <a:bodyPr/>
                    <a:lstStyle/>
                    <a:p>
                      <a:pPr algn="ctr"/>
                      <a:r>
                        <a:rPr lang="en-US" dirty="0" smtClean="0"/>
                        <a:t>Ethical Control OODA Loops</a:t>
                      </a:r>
                      <a:endParaRPr lang="en-US" dirty="0"/>
                    </a:p>
                  </a:txBody>
                  <a:tcPr/>
                </a:tc>
                <a:tc>
                  <a:txBody>
                    <a:bodyPr/>
                    <a:lstStyle/>
                    <a:p>
                      <a:pPr algn="ctr"/>
                      <a:endParaRPr lang="en-US" dirty="0" smtClean="0"/>
                    </a:p>
                    <a:p>
                      <a:pPr algn="ctr"/>
                      <a:r>
                        <a:rPr lang="en-US" dirty="0" smtClean="0"/>
                        <a:t>Observe</a:t>
                      </a:r>
                      <a:endParaRPr lang="en-US" dirty="0"/>
                    </a:p>
                  </a:txBody>
                  <a:tcPr/>
                </a:tc>
                <a:tc>
                  <a:txBody>
                    <a:bodyPr/>
                    <a:lstStyle/>
                    <a:p>
                      <a:pPr algn="ctr"/>
                      <a:endParaRPr lang="en-US" dirty="0" smtClean="0"/>
                    </a:p>
                    <a:p>
                      <a:pPr algn="ctr"/>
                      <a:r>
                        <a:rPr lang="en-US" dirty="0" smtClean="0"/>
                        <a:t>Orient</a:t>
                      </a:r>
                      <a:endParaRPr lang="en-US" dirty="0"/>
                    </a:p>
                  </a:txBody>
                  <a:tcPr/>
                </a:tc>
                <a:tc>
                  <a:txBody>
                    <a:bodyPr/>
                    <a:lstStyle/>
                    <a:p>
                      <a:pPr algn="ctr"/>
                      <a:endParaRPr lang="en-US" dirty="0" smtClean="0"/>
                    </a:p>
                    <a:p>
                      <a:pPr algn="ctr"/>
                      <a:r>
                        <a:rPr lang="en-US" dirty="0" smtClean="0"/>
                        <a:t>Decide</a:t>
                      </a:r>
                      <a:endParaRPr lang="en-US" dirty="0"/>
                    </a:p>
                  </a:txBody>
                  <a:tcPr/>
                </a:tc>
                <a:tc>
                  <a:txBody>
                    <a:bodyPr/>
                    <a:lstStyle/>
                    <a:p>
                      <a:pPr algn="ctr"/>
                      <a:endParaRPr lang="en-US" dirty="0" smtClean="0"/>
                    </a:p>
                    <a:p>
                      <a:pPr algn="ctr"/>
                      <a:r>
                        <a:rPr lang="en-US" dirty="0" smtClean="0"/>
                        <a:t>Act</a:t>
                      </a:r>
                      <a:endParaRPr lang="en-US" dirty="0"/>
                    </a:p>
                  </a:txBody>
                  <a:tcPr/>
                </a:tc>
                <a:extLst>
                  <a:ext uri="{0D108BD9-81ED-4DB2-BD59-A6C34878D82A}">
                    <a16:rowId xmlns:a16="http://schemas.microsoft.com/office/drawing/2014/main" val="3288537313"/>
                  </a:ext>
                </a:extLst>
              </a:tr>
              <a:tr h="459568">
                <a:tc>
                  <a:txBody>
                    <a:bodyPr/>
                    <a:lstStyle/>
                    <a:p>
                      <a:r>
                        <a:rPr lang="en-US" dirty="0" smtClean="0"/>
                        <a:t>Sailor Overboard</a:t>
                      </a:r>
                      <a:endParaRPr lang="en-US" dirty="0"/>
                    </a:p>
                  </a:txBody>
                  <a:tcPr/>
                </a:tc>
                <a:tc>
                  <a:txBody>
                    <a:bodyPr/>
                    <a:lstStyle/>
                    <a:p>
                      <a:r>
                        <a:rPr lang="en-US" dirty="0" smtClean="0"/>
                        <a:t>Find Sailor</a:t>
                      </a:r>
                      <a:endParaRPr lang="en-US" dirty="0"/>
                    </a:p>
                  </a:txBody>
                  <a:tcPr/>
                </a:tc>
                <a:tc>
                  <a:txBody>
                    <a:bodyPr/>
                    <a:lstStyle/>
                    <a:p>
                      <a:r>
                        <a:rPr lang="en-US" dirty="0" smtClean="0"/>
                        <a:t>Report status</a:t>
                      </a:r>
                      <a:endParaRPr lang="en-US" dirty="0"/>
                    </a:p>
                  </a:txBody>
                  <a:tcPr/>
                </a:tc>
                <a:tc>
                  <a:txBody>
                    <a:bodyPr/>
                    <a:lstStyle/>
                    <a:p>
                      <a:r>
                        <a:rPr lang="en-US" dirty="0" smtClean="0"/>
                        <a:t>Avoid</a:t>
                      </a:r>
                      <a:r>
                        <a:rPr lang="en-US" baseline="0" dirty="0" smtClean="0"/>
                        <a:t> interference</a:t>
                      </a:r>
                      <a:endParaRPr lang="en-US" dirty="0"/>
                    </a:p>
                  </a:txBody>
                  <a:tcPr/>
                </a:tc>
                <a:tc>
                  <a:txBody>
                    <a:bodyPr/>
                    <a:lstStyle/>
                    <a:p>
                      <a:r>
                        <a:rPr lang="en-US" dirty="0" smtClean="0"/>
                        <a:t>Track sailor</a:t>
                      </a:r>
                      <a:r>
                        <a:rPr lang="en-US" baseline="0" dirty="0" smtClean="0"/>
                        <a:t> until rescued or relieved</a:t>
                      </a:r>
                      <a:endParaRPr lang="en-US" dirty="0"/>
                    </a:p>
                  </a:txBody>
                  <a:tcPr/>
                </a:tc>
                <a:extLst>
                  <a:ext uri="{0D108BD9-81ED-4DB2-BD59-A6C34878D82A}">
                    <a16:rowId xmlns:a16="http://schemas.microsoft.com/office/drawing/2014/main" val="3137625694"/>
                  </a:ext>
                </a:extLst>
              </a:tr>
              <a:tr h="459568">
                <a:tc>
                  <a:txBody>
                    <a:bodyPr/>
                    <a:lstStyle/>
                    <a:p>
                      <a:r>
                        <a:rPr lang="en-US" dirty="0" smtClean="0"/>
                        <a:t>Lifeboat Rescue</a:t>
                      </a:r>
                      <a:endParaRPr lang="en-US" dirty="0"/>
                    </a:p>
                  </a:txBody>
                  <a:tcPr/>
                </a:tc>
                <a:tc>
                  <a:txBody>
                    <a:bodyPr/>
                    <a:lstStyle/>
                    <a:p>
                      <a:r>
                        <a:rPr lang="en-US" dirty="0" smtClean="0"/>
                        <a:t>Find Lifeboat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Report status</a:t>
                      </a:r>
                    </a:p>
                    <a:p>
                      <a:endParaRPr lang="en-US" dirty="0"/>
                    </a:p>
                  </a:txBody>
                  <a:tcPr/>
                </a:tc>
                <a:tc>
                  <a:txBody>
                    <a:bodyPr/>
                    <a:lstStyle/>
                    <a:p>
                      <a:r>
                        <a:rPr lang="en-US" dirty="0" smtClean="0"/>
                        <a:t>Two-way communication</a:t>
                      </a:r>
                      <a:endParaRPr lang="en-US" dirty="0"/>
                    </a:p>
                  </a:txBody>
                  <a:tcPr/>
                </a:tc>
                <a:tc>
                  <a:txBody>
                    <a:bodyPr/>
                    <a:lstStyle/>
                    <a:p>
                      <a:r>
                        <a:rPr lang="en-US" dirty="0" smtClean="0"/>
                        <a:t>Track life raft until relieved</a:t>
                      </a:r>
                      <a:endParaRPr lang="en-US" dirty="0"/>
                    </a:p>
                  </a:txBody>
                  <a:tcPr/>
                </a:tc>
                <a:extLst>
                  <a:ext uri="{0D108BD9-81ED-4DB2-BD59-A6C34878D82A}">
                    <a16:rowId xmlns:a16="http://schemas.microsoft.com/office/drawing/2014/main" val="126752467"/>
                  </a:ext>
                </a:extLst>
              </a:tr>
              <a:tr h="459568">
                <a:tc>
                  <a:txBody>
                    <a:bodyPr/>
                    <a:lstStyle/>
                    <a:p>
                      <a:r>
                        <a:rPr lang="en-US" dirty="0" smtClean="0"/>
                        <a:t>Pirate Seizure of Merchant</a:t>
                      </a:r>
                      <a:r>
                        <a:rPr lang="en-US" baseline="0" dirty="0" smtClean="0"/>
                        <a:t> Ship</a:t>
                      </a:r>
                    </a:p>
                  </a:txBody>
                  <a:tcPr/>
                </a:tc>
                <a:tc>
                  <a:txBody>
                    <a:bodyPr/>
                    <a:lstStyle/>
                    <a:p>
                      <a:r>
                        <a:rPr lang="en-US" dirty="0" smtClean="0"/>
                        <a:t>Find merchant ship, pirate small boats</a:t>
                      </a:r>
                      <a:endParaRPr lang="en-US" dirty="0"/>
                    </a:p>
                  </a:txBody>
                  <a:tcPr/>
                </a:tc>
                <a:tc>
                  <a:txBody>
                    <a:bodyPr/>
                    <a:lstStyle/>
                    <a:p>
                      <a:r>
                        <a:rPr lang="en-US" dirty="0" smtClean="0"/>
                        <a:t>Identity</a:t>
                      </a:r>
                      <a:r>
                        <a:rPr lang="en-US" baseline="0" dirty="0" smtClean="0"/>
                        <a:t> Friend Foe Neutral Unknown (</a:t>
                      </a:r>
                      <a:r>
                        <a:rPr lang="en-US" dirty="0" smtClean="0"/>
                        <a:t>IFFNU)</a:t>
                      </a:r>
                    </a:p>
                    <a:p>
                      <a:r>
                        <a:rPr lang="en-US" dirty="0" smtClean="0"/>
                        <a:t>Issue warnings</a:t>
                      </a:r>
                      <a:endParaRPr lang="en-US" dirty="0"/>
                    </a:p>
                  </a:txBody>
                  <a:tcPr/>
                </a:tc>
                <a:tc>
                  <a:txBody>
                    <a:bodyPr/>
                    <a:lstStyle/>
                    <a:p>
                      <a:r>
                        <a:rPr lang="en-US" dirty="0" smtClean="0"/>
                        <a:t>Human commander authorization to use lethal force</a:t>
                      </a:r>
                      <a:endParaRPr lang="en-US" dirty="0"/>
                    </a:p>
                  </a:txBody>
                  <a:tcPr/>
                </a:tc>
                <a:tc>
                  <a:txBody>
                    <a:bodyPr/>
                    <a:lstStyle/>
                    <a:p>
                      <a:r>
                        <a:rPr lang="en-US" dirty="0" smtClean="0"/>
                        <a:t>Attack to defend ship if provoked, stay with merchant</a:t>
                      </a:r>
                      <a:endParaRPr lang="en-US" dirty="0"/>
                    </a:p>
                  </a:txBody>
                  <a:tcPr/>
                </a:tc>
                <a:extLst>
                  <a:ext uri="{0D108BD9-81ED-4DB2-BD59-A6C34878D82A}">
                    <a16:rowId xmlns:a16="http://schemas.microsoft.com/office/drawing/2014/main" val="4062567700"/>
                  </a:ext>
                </a:extLst>
              </a:tr>
              <a:tr h="459568">
                <a:tc>
                  <a:txBody>
                    <a:bodyPr/>
                    <a:lstStyle/>
                    <a:p>
                      <a:r>
                        <a:rPr lang="en-US" dirty="0" smtClean="0"/>
                        <a:t>Hospital Ship </a:t>
                      </a:r>
                    </a:p>
                    <a:p>
                      <a:r>
                        <a:rPr lang="en-US" baseline="0" dirty="0" smtClean="0"/>
                        <a:t>Swarm Attack</a:t>
                      </a:r>
                    </a:p>
                  </a:txBody>
                  <a:tcPr/>
                </a:tc>
                <a:tc>
                  <a:txBody>
                    <a:bodyPr/>
                    <a:lstStyle/>
                    <a:p>
                      <a:r>
                        <a:rPr lang="en-US" dirty="0" smtClean="0"/>
                        <a:t>EM threat signals detected</a:t>
                      </a:r>
                      <a:endParaRPr lang="en-US" dirty="0"/>
                    </a:p>
                  </a:txBody>
                  <a:tcPr/>
                </a:tc>
                <a:tc>
                  <a:txBody>
                    <a:bodyPr/>
                    <a:lstStyle/>
                    <a:p>
                      <a:r>
                        <a:rPr lang="en-US" dirty="0" smtClean="0"/>
                        <a:t>(no orientation step</a:t>
                      </a:r>
                      <a:r>
                        <a:rPr lang="en-US" baseline="0" dirty="0" smtClean="0"/>
                        <a:t> in Sense Decide Act)</a:t>
                      </a:r>
                      <a:endParaRPr lang="en-US" dirty="0" smtClean="0"/>
                    </a:p>
                  </a:txBody>
                  <a:tcPr/>
                </a:tc>
                <a:tc>
                  <a:txBody>
                    <a:bodyPr/>
                    <a:lstStyle/>
                    <a:p>
                      <a:r>
                        <a:rPr lang="en-US" dirty="0" smtClean="0"/>
                        <a:t>Reflex-response weapons attack</a:t>
                      </a:r>
                      <a:endParaRPr lang="en-US" dirty="0"/>
                    </a:p>
                  </a:txBody>
                  <a:tcPr/>
                </a:tc>
                <a:tc>
                  <a:txBody>
                    <a:bodyPr/>
                    <a:lstStyle/>
                    <a:p>
                      <a:r>
                        <a:rPr lang="en-US" dirty="0" smtClean="0"/>
                        <a:t>Mistaken attack on friendly =</a:t>
                      </a:r>
                      <a:r>
                        <a:rPr lang="en-US" baseline="0" dirty="0" smtClean="0"/>
                        <a:t> war crime</a:t>
                      </a:r>
                      <a:endParaRPr lang="en-US" dirty="0"/>
                    </a:p>
                  </a:txBody>
                  <a:tcPr/>
                </a:tc>
                <a:extLst>
                  <a:ext uri="{0D108BD9-81ED-4DB2-BD59-A6C34878D82A}">
                    <a16:rowId xmlns:a16="http://schemas.microsoft.com/office/drawing/2014/main" val="2160330361"/>
                  </a:ext>
                </a:extLst>
              </a:tr>
              <a:tr h="4595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Hospital Ship Defense detects  spoofing anti-pattern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EM threat signals detected</a:t>
                      </a:r>
                    </a:p>
                  </a:txBody>
                  <a:tcPr/>
                </a:tc>
                <a:tc>
                  <a:txBody>
                    <a:bodyPr/>
                    <a:lstStyle/>
                    <a:p>
                      <a:r>
                        <a:rPr lang="en-US" dirty="0" smtClean="0"/>
                        <a:t>IFFNU </a:t>
                      </a:r>
                    </a:p>
                    <a:p>
                      <a:r>
                        <a:rPr lang="en-US" dirty="0" smtClean="0"/>
                        <a:t>including correlation</a:t>
                      </a:r>
                      <a:endParaRPr lang="en-US" dirty="0"/>
                    </a:p>
                  </a:txBody>
                  <a:tcPr/>
                </a:tc>
                <a:tc>
                  <a:txBody>
                    <a:bodyPr/>
                    <a:lstStyle/>
                    <a:p>
                      <a:r>
                        <a:rPr lang="en-US" dirty="0" smtClean="0"/>
                        <a:t>Human requirement for lethal force</a:t>
                      </a:r>
                      <a:r>
                        <a:rPr lang="en-US" baseline="0" dirty="0" smtClean="0"/>
                        <a:t> </a:t>
                      </a:r>
                      <a:r>
                        <a:rPr lang="en-US" dirty="0" smtClean="0"/>
                        <a:t>unmet, attack avoided</a:t>
                      </a:r>
                      <a:endParaRPr lang="en-US" dirty="0"/>
                    </a:p>
                  </a:txBody>
                  <a:tcPr/>
                </a:tc>
                <a:tc>
                  <a:txBody>
                    <a:bodyPr/>
                    <a:lstStyle/>
                    <a:p>
                      <a:r>
                        <a:rPr lang="en-US" dirty="0" smtClean="0"/>
                        <a:t>Report threat alert, commence search for hostile actors</a:t>
                      </a:r>
                      <a:endParaRPr lang="en-US" dirty="0"/>
                    </a:p>
                  </a:txBody>
                  <a:tcPr/>
                </a:tc>
                <a:extLst>
                  <a:ext uri="{0D108BD9-81ED-4DB2-BD59-A6C34878D82A}">
                    <a16:rowId xmlns:a16="http://schemas.microsoft.com/office/drawing/2014/main" val="1112670816"/>
                  </a:ext>
                </a:extLst>
              </a:tr>
            </a:tbl>
          </a:graphicData>
        </a:graphic>
      </p:graphicFrame>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41</a:t>
            </a:fld>
            <a:endParaRPr lang="en-US"/>
          </a:p>
        </p:txBody>
      </p:sp>
    </p:spTree>
    <p:extLst>
      <p:ext uri="{BB962C8B-B14F-4D97-AF65-F5344CB8AC3E}">
        <p14:creationId xmlns:p14="http://schemas.microsoft.com/office/powerpoint/2010/main" val="31084887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Canonical </a:t>
            </a:r>
            <a:r>
              <a:rPr lang="en-US" dirty="0"/>
              <a:t>Ethical Mission </a:t>
            </a:r>
            <a:r>
              <a:rPr lang="en-US" dirty="0" smtClean="0"/>
              <a:t>Development         2</a:t>
            </a:r>
            <a:endParaRPr lang="en-US" dirty="0"/>
          </a:p>
        </p:txBody>
      </p:sp>
      <p:sp>
        <p:nvSpPr>
          <p:cNvPr id="3" name="Content Placeholder 2"/>
          <p:cNvSpPr>
            <a:spLocks noGrp="1"/>
          </p:cNvSpPr>
          <p:nvPr>
            <p:ph idx="1"/>
          </p:nvPr>
        </p:nvSpPr>
        <p:spPr>
          <a:xfrm>
            <a:off x="838199" y="1825624"/>
            <a:ext cx="10515601" cy="4761865"/>
          </a:xfrm>
        </p:spPr>
        <p:txBody>
          <a:bodyPr>
            <a:normAutofit fontScale="92500"/>
          </a:bodyPr>
          <a:lstStyle/>
          <a:p>
            <a:pPr marL="0" indent="0">
              <a:buNone/>
            </a:pPr>
            <a:r>
              <a:rPr lang="en-US" dirty="0" smtClean="0"/>
              <a:t>Next steps: completing this initial set of missions is expected to</a:t>
            </a:r>
          </a:p>
          <a:p>
            <a:r>
              <a:rPr lang="en-US" dirty="0" smtClean="0"/>
              <a:t>Demonstrate both logical soundness and human comprehensibility of Ethical Control methodology, </a:t>
            </a:r>
            <a:r>
              <a:rPr lang="en-US" dirty="0"/>
              <a:t>f</a:t>
            </a:r>
            <a:r>
              <a:rPr lang="en-US" dirty="0" smtClean="0"/>
              <a:t>or both life-saving and lethal force.</a:t>
            </a:r>
          </a:p>
          <a:p>
            <a:r>
              <a:rPr lang="en-US" dirty="0" smtClean="0"/>
              <a:t>“Tune up” AVCL vocabulary for mission orders, revealing good practices and repeatable design patterns for common activities in diverse missions.</a:t>
            </a:r>
          </a:p>
          <a:p>
            <a:r>
              <a:rPr lang="en-US" dirty="0" smtClean="0"/>
              <a:t>Translation of AVCL missions into corresponding MEO representations to allow deeper semantic validation of </a:t>
            </a:r>
            <a:r>
              <a:rPr lang="en-US" dirty="0"/>
              <a:t>correctness </a:t>
            </a:r>
            <a:r>
              <a:rPr lang="en-US" dirty="0" smtClean="0"/>
              <a:t>of ethical </a:t>
            </a:r>
            <a:r>
              <a:rPr lang="en-US" dirty="0"/>
              <a:t>constraints.</a:t>
            </a:r>
            <a:endParaRPr lang="en-US" dirty="0" smtClean="0"/>
          </a:p>
          <a:p>
            <a:r>
              <a:rPr lang="en-US" dirty="0" smtClean="0"/>
              <a:t>Performing AVCL missions in AUV Workbench tool is </a:t>
            </a:r>
            <a:r>
              <a:rPr lang="en-US" dirty="0"/>
              <a:t>expected to </a:t>
            </a:r>
            <a:r>
              <a:rPr lang="en-US" dirty="0" smtClean="0"/>
              <a:t>show mission execution working in simulation, or else reveal hidden flaws.</a:t>
            </a:r>
          </a:p>
          <a:p>
            <a:r>
              <a:rPr lang="en-US" b="1" i="1" dirty="0" smtClean="0"/>
              <a:t>Future work: </a:t>
            </a:r>
            <a:r>
              <a:rPr lang="en-US" dirty="0" smtClean="0"/>
              <a:t>prepare for comprehensive testing of unmanned systems across range of requirements necessary for afloat operational qualification.</a:t>
            </a:r>
            <a:endParaRPr lang="en-US" dirty="0"/>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42</a:t>
            </a:fld>
            <a:endParaRPr lang="en-US"/>
          </a:p>
        </p:txBody>
      </p:sp>
    </p:spTree>
    <p:extLst>
      <p:ext uri="{BB962C8B-B14F-4D97-AF65-F5344CB8AC3E}">
        <p14:creationId xmlns:p14="http://schemas.microsoft.com/office/powerpoint/2010/main" val="211170640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025851" cy="1325563"/>
          </a:xfrm>
        </p:spPr>
        <p:txBody>
          <a:bodyPr>
            <a:normAutofit/>
          </a:bodyPr>
          <a:lstStyle/>
          <a:p>
            <a:r>
              <a:rPr lang="en-US" sz="4200" dirty="0" smtClean="0"/>
              <a:t>Tactical span of control for ship with many robots</a:t>
            </a:r>
            <a:endParaRPr lang="en-US" sz="4200" dirty="0"/>
          </a:p>
        </p:txBody>
      </p:sp>
      <p:sp>
        <p:nvSpPr>
          <p:cNvPr id="3" name="Content Placeholder 2"/>
          <p:cNvSpPr>
            <a:spLocks noGrp="1"/>
          </p:cNvSpPr>
          <p:nvPr>
            <p:ph idx="1"/>
          </p:nvPr>
        </p:nvSpPr>
        <p:spPr>
          <a:xfrm>
            <a:off x="838200" y="1825625"/>
            <a:ext cx="10515600" cy="4847180"/>
          </a:xfrm>
        </p:spPr>
        <p:txBody>
          <a:bodyPr>
            <a:normAutofit/>
          </a:bodyPr>
          <a:lstStyle/>
          <a:p>
            <a:r>
              <a:rPr lang="en-US" dirty="0" smtClean="0">
                <a:hlinkClick r:id="rId3"/>
              </a:rPr>
              <a:t>Span of control</a:t>
            </a:r>
            <a:r>
              <a:rPr lang="en-US" dirty="0" smtClean="0"/>
              <a:t> is number of subordinates reporting to a supervisor.</a:t>
            </a:r>
          </a:p>
          <a:p>
            <a:pPr lvl="1"/>
            <a:r>
              <a:rPr lang="en-US" dirty="0" smtClean="0"/>
              <a:t>Classic </a:t>
            </a:r>
            <a:r>
              <a:rPr lang="en-US" dirty="0"/>
              <a:t>definition from business </a:t>
            </a:r>
            <a:r>
              <a:rPr lang="en-US" dirty="0" smtClean="0"/>
              <a:t>management, also applies to leadership.</a:t>
            </a:r>
          </a:p>
          <a:p>
            <a:r>
              <a:rPr lang="en-US" dirty="0" smtClean="0"/>
              <a:t>In effect, multiple offboard unmanned systems supervised by a ship comprise its span of control across the tactical battlespace.</a:t>
            </a:r>
          </a:p>
          <a:p>
            <a:r>
              <a:rPr lang="en-US" dirty="0" smtClean="0"/>
              <a:t>Greater tactical presence across distances of time and space means ship commanders have greater ability to influence their local theater.</a:t>
            </a:r>
          </a:p>
          <a:p>
            <a:r>
              <a:rPr lang="en-US" dirty="0" smtClean="0"/>
              <a:t>Clear mission guidance on human-checkpoint requirements reduces dependency on communication links (i.e. Network Optional Warfare).</a:t>
            </a:r>
          </a:p>
          <a:p>
            <a:r>
              <a:rPr lang="en-US" dirty="0" smtClean="0"/>
              <a:t>Next </a:t>
            </a:r>
            <a:r>
              <a:rPr lang="en-US" dirty="0"/>
              <a:t>d</a:t>
            </a:r>
            <a:r>
              <a:rPr lang="en-US" dirty="0" smtClean="0"/>
              <a:t>iagram illustrates how such increased ability to project power enables ship to maintain chosen standoff location while nevertheless focusing direct attention and actions in multiple locations at once.</a:t>
            </a:r>
            <a:endParaRPr lang="en-US" dirty="0"/>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43</a:t>
            </a:fld>
            <a:endParaRPr lang="en-US"/>
          </a:p>
        </p:txBody>
      </p:sp>
    </p:spTree>
    <p:extLst>
      <p:ext uri="{BB962C8B-B14F-4D97-AF65-F5344CB8AC3E}">
        <p14:creationId xmlns:p14="http://schemas.microsoft.com/office/powerpoint/2010/main" val="72420818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3407" y="365125"/>
            <a:ext cx="7414954" cy="1325563"/>
          </a:xfrm>
        </p:spPr>
        <p:txBody>
          <a:bodyPr/>
          <a:lstStyle/>
          <a:p>
            <a:r>
              <a:rPr lang="en-US" dirty="0" smtClean="0"/>
              <a:t>Ship response dilemma</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01931" y="41564"/>
            <a:ext cx="10612656" cy="6634514"/>
          </a:xfrm>
          <a:prstGeom prst="rect">
            <a:avLst/>
          </a:prstGeom>
        </p:spPr>
      </p:pic>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44</a:t>
            </a:fld>
            <a:endParaRPr lang="en-US"/>
          </a:p>
        </p:txBody>
      </p:sp>
    </p:spTree>
    <p:extLst>
      <p:ext uri="{BB962C8B-B14F-4D97-AF65-F5344CB8AC3E}">
        <p14:creationId xmlns:p14="http://schemas.microsoft.com/office/powerpoint/2010/main" val="292311410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5257" y="1695742"/>
            <a:ext cx="10515600" cy="2852737"/>
          </a:xfrm>
        </p:spPr>
        <p:txBody>
          <a:bodyPr/>
          <a:lstStyle/>
          <a:p>
            <a:r>
              <a:rPr lang="en-US" dirty="0" smtClean="0"/>
              <a:t>Exemplar Missions</a:t>
            </a:r>
            <a:endParaRPr lang="en-US" dirty="0"/>
          </a:p>
        </p:txBody>
      </p:sp>
      <p:sp>
        <p:nvSpPr>
          <p:cNvPr id="4" name="Text Placeholder 3"/>
          <p:cNvSpPr>
            <a:spLocks noGrp="1"/>
          </p:cNvSpPr>
          <p:nvPr>
            <p:ph type="body" idx="1"/>
          </p:nvPr>
        </p:nvSpPr>
        <p:spPr>
          <a:xfrm>
            <a:off x="575257" y="4949890"/>
            <a:ext cx="11232632" cy="1637946"/>
          </a:xfrm>
        </p:spPr>
        <p:txBody>
          <a:bodyPr>
            <a:noAutofit/>
          </a:bodyPr>
          <a:lstStyle/>
          <a:p>
            <a:r>
              <a:rPr lang="en-US" sz="3600" dirty="0" smtClean="0"/>
              <a:t>Unmanned systems working in tandem with human forces, authorized by commander for life-saving or lethal force, can handle progressive challenges in distance and time.</a:t>
            </a:r>
            <a:endParaRPr lang="en-US" sz="3600" dirty="0"/>
          </a:p>
        </p:txBody>
      </p:sp>
      <p:sp>
        <p:nvSpPr>
          <p:cNvPr id="5" name="Action Button: End 4">
            <a:hlinkClick r:id="rId3" action="ppaction://hlinksldjump" highlightClick="1"/>
          </p:cNvPr>
          <p:cNvSpPr/>
          <p:nvPr/>
        </p:nvSpPr>
        <p:spPr>
          <a:xfrm rot="16200000">
            <a:off x="11130742" y="403170"/>
            <a:ext cx="569422" cy="627611"/>
          </a:xfrm>
          <a:prstGeom prst="actionButtonEnd">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45</a:t>
            </a:fld>
            <a:endParaRPr lang="en-US"/>
          </a:p>
        </p:txBody>
      </p:sp>
    </p:spTree>
    <p:extLst>
      <p:ext uri="{BB962C8B-B14F-4D97-AF65-F5344CB8AC3E}">
        <p14:creationId xmlns:p14="http://schemas.microsoft.com/office/powerpoint/2010/main" val="228677840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Catalog of Exemplar Missions</a:t>
            </a:r>
            <a:endParaRPr lang="en-US" dirty="0"/>
          </a:p>
        </p:txBody>
      </p:sp>
      <p:sp>
        <p:nvSpPr>
          <p:cNvPr id="6" name="Content Placeholder 5"/>
          <p:cNvSpPr>
            <a:spLocks noGrp="1"/>
          </p:cNvSpPr>
          <p:nvPr>
            <p:ph sz="half" idx="1"/>
          </p:nvPr>
        </p:nvSpPr>
        <p:spPr>
          <a:xfrm>
            <a:off x="838200" y="1825624"/>
            <a:ext cx="4922520" cy="4796849"/>
          </a:xfrm>
        </p:spPr>
        <p:txBody>
          <a:bodyPr>
            <a:normAutofit lnSpcReduction="10000"/>
          </a:bodyPr>
          <a:lstStyle/>
          <a:p>
            <a:pPr marL="0" indent="0">
              <a:buNone/>
            </a:pPr>
            <a:r>
              <a:rPr lang="en-US" u="sng" dirty="0" smtClean="0"/>
              <a:t>Structure </a:t>
            </a:r>
            <a:r>
              <a:rPr lang="en-US" u="sng" dirty="0"/>
              <a:t>for each </a:t>
            </a:r>
            <a:r>
              <a:rPr lang="en-US" u="sng" dirty="0" smtClean="0"/>
              <a:t>section</a:t>
            </a:r>
            <a:endParaRPr lang="en-US" u="sng" dirty="0"/>
          </a:p>
          <a:p>
            <a:pPr>
              <a:spcBef>
                <a:spcPts val="1800"/>
              </a:spcBef>
            </a:pPr>
            <a:r>
              <a:rPr lang="en-US" dirty="0" smtClean="0"/>
              <a:t>Design and Description</a:t>
            </a:r>
            <a:endParaRPr lang="en-US" dirty="0"/>
          </a:p>
          <a:p>
            <a:r>
              <a:rPr lang="en-US" dirty="0"/>
              <a:t>Mission </a:t>
            </a:r>
            <a:r>
              <a:rPr lang="en-US" dirty="0" smtClean="0"/>
              <a:t>decision-flow diagram</a:t>
            </a:r>
            <a:endParaRPr lang="en-US" dirty="0"/>
          </a:p>
          <a:p>
            <a:r>
              <a:rPr lang="en-US" dirty="0"/>
              <a:t>AVCL implementation </a:t>
            </a:r>
            <a:r>
              <a:rPr lang="en-US" dirty="0" smtClean="0"/>
              <a:t>source: version control, XML Spy table</a:t>
            </a:r>
            <a:endParaRPr lang="en-US" dirty="0"/>
          </a:p>
          <a:p>
            <a:r>
              <a:rPr lang="en-US" dirty="0" smtClean="0"/>
              <a:t>Semantic Web Mission MEO .</a:t>
            </a:r>
            <a:r>
              <a:rPr lang="en-US" dirty="0" err="1" smtClean="0"/>
              <a:t>ttl</a:t>
            </a:r>
            <a:r>
              <a:rPr lang="en-US" dirty="0" smtClean="0"/>
              <a:t> Turtle representation</a:t>
            </a:r>
          </a:p>
          <a:p>
            <a:r>
              <a:rPr lang="en-US" dirty="0" smtClean="0"/>
              <a:t>SPARQL semantic queries</a:t>
            </a:r>
          </a:p>
          <a:p>
            <a:r>
              <a:rPr lang="en-US" dirty="0" smtClean="0"/>
              <a:t>Lisp and Prolog autocode</a:t>
            </a:r>
            <a:endParaRPr lang="en-US" dirty="0"/>
          </a:p>
          <a:p>
            <a:r>
              <a:rPr lang="en-US" dirty="0"/>
              <a:t>AUVW </a:t>
            </a:r>
            <a:r>
              <a:rPr lang="en-US" dirty="0" smtClean="0"/>
              <a:t>simulation </a:t>
            </a:r>
            <a:endParaRPr lang="en-US" dirty="0"/>
          </a:p>
          <a:p>
            <a:endParaRPr lang="en-US" dirty="0"/>
          </a:p>
        </p:txBody>
      </p:sp>
      <p:sp>
        <p:nvSpPr>
          <p:cNvPr id="7" name="Content Placeholder 6"/>
          <p:cNvSpPr>
            <a:spLocks noGrp="1"/>
          </p:cNvSpPr>
          <p:nvPr>
            <p:ph sz="half" idx="2"/>
          </p:nvPr>
        </p:nvSpPr>
        <p:spPr>
          <a:xfrm>
            <a:off x="6173585" y="1825625"/>
            <a:ext cx="5555674" cy="4351338"/>
          </a:xfrm>
        </p:spPr>
        <p:txBody>
          <a:bodyPr>
            <a:normAutofit lnSpcReduction="10000"/>
          </a:bodyPr>
          <a:lstStyle/>
          <a:p>
            <a:r>
              <a:rPr lang="en-US" dirty="0" smtClean="0">
                <a:hlinkClick r:id="rId3" action="ppaction://hlinksldjump"/>
              </a:rPr>
              <a:t>Sailor </a:t>
            </a:r>
            <a:r>
              <a:rPr lang="en-US" dirty="0">
                <a:hlinkClick r:id="rId3" action="ppaction://hlinksldjump"/>
              </a:rPr>
              <a:t>Overboard</a:t>
            </a:r>
            <a:endParaRPr lang="en-US" dirty="0"/>
          </a:p>
          <a:p>
            <a:endParaRPr lang="en-US" dirty="0"/>
          </a:p>
          <a:p>
            <a:r>
              <a:rPr lang="en-US" dirty="0">
                <a:hlinkClick r:id="rId4" action="ppaction://hlinksldjump"/>
              </a:rPr>
              <a:t>Lifeboat Tracking</a:t>
            </a:r>
            <a:endParaRPr lang="en-US" dirty="0"/>
          </a:p>
          <a:p>
            <a:endParaRPr lang="en-US" dirty="0"/>
          </a:p>
          <a:p>
            <a:r>
              <a:rPr lang="en-US" dirty="0">
                <a:hlinkClick r:id="rId5" action="ppaction://hlinksldjump"/>
              </a:rPr>
              <a:t>Pirates Seizing Merchant Ship</a:t>
            </a:r>
            <a:endParaRPr lang="en-US" dirty="0"/>
          </a:p>
          <a:p>
            <a:endParaRPr lang="en-US" dirty="0"/>
          </a:p>
          <a:p>
            <a:r>
              <a:rPr lang="en-US" dirty="0">
                <a:hlinkClick r:id="rId6" action="ppaction://hlinksldjump"/>
              </a:rPr>
              <a:t>Hospital Ship EM </a:t>
            </a:r>
            <a:r>
              <a:rPr lang="en-US" dirty="0" smtClean="0">
                <a:hlinkClick r:id="rId6" action="ppaction://hlinksldjump"/>
              </a:rPr>
              <a:t>Decoy Scenario</a:t>
            </a:r>
            <a:r>
              <a:rPr lang="en-US" dirty="0"/>
              <a:t> </a:t>
            </a:r>
            <a:r>
              <a:rPr lang="en-US" dirty="0" smtClean="0"/>
              <a:t>compares Sense-Decide-Act vs. Observe-Orient-Decide-Act (OODA)</a:t>
            </a:r>
            <a:endParaRPr lang="en-US" dirty="0"/>
          </a:p>
          <a:p>
            <a:pPr marL="0" indent="0">
              <a:buNone/>
            </a:pPr>
            <a:endParaRPr lang="en-US" dirty="0"/>
          </a:p>
        </p:txBody>
      </p:sp>
      <p:sp>
        <p:nvSpPr>
          <p:cNvPr id="8" name="Action Button: End 7">
            <a:hlinkClick r:id="rId7" action="ppaction://hlinksldjump" highlightClick="1"/>
          </p:cNvPr>
          <p:cNvSpPr/>
          <p:nvPr/>
        </p:nvSpPr>
        <p:spPr>
          <a:xfrm rot="16200000">
            <a:off x="11130742" y="403170"/>
            <a:ext cx="569422" cy="627611"/>
          </a:xfrm>
          <a:prstGeom prst="actionButtonEnd">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46</a:t>
            </a:fld>
            <a:endParaRPr lang="en-US"/>
          </a:p>
        </p:txBody>
      </p:sp>
    </p:spTree>
    <p:extLst>
      <p:ext uri="{BB962C8B-B14F-4D97-AF65-F5344CB8AC3E}">
        <p14:creationId xmlns:p14="http://schemas.microsoft.com/office/powerpoint/2010/main" val="191507414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smtClean="0"/>
              <a:t>Sailor Overboard Mission: Design</a:t>
            </a:r>
            <a:endParaRPr lang="en-US" b="1" dirty="0"/>
          </a:p>
        </p:txBody>
      </p:sp>
      <p:sp>
        <p:nvSpPr>
          <p:cNvPr id="6" name="Content Placeholder 5"/>
          <p:cNvSpPr>
            <a:spLocks noGrp="1"/>
          </p:cNvSpPr>
          <p:nvPr>
            <p:ph idx="1"/>
          </p:nvPr>
        </p:nvSpPr>
        <p:spPr>
          <a:xfrm>
            <a:off x="838200" y="1511748"/>
            <a:ext cx="10515600" cy="5346252"/>
          </a:xfrm>
        </p:spPr>
        <p:txBody>
          <a:bodyPr>
            <a:normAutofit/>
          </a:bodyPr>
          <a:lstStyle/>
          <a:p>
            <a:pPr marL="0" indent="0">
              <a:buNone/>
            </a:pPr>
            <a:r>
              <a:rPr lang="en-US" b="1" dirty="0" smtClean="0"/>
              <a:t>Motivations</a:t>
            </a:r>
          </a:p>
          <a:p>
            <a:r>
              <a:rPr lang="en-US" dirty="0" smtClean="0"/>
              <a:t>Explore how </a:t>
            </a:r>
            <a:r>
              <a:rPr lang="en-US" i="1" dirty="0" smtClean="0"/>
              <a:t>life-saving force </a:t>
            </a:r>
            <a:r>
              <a:rPr lang="en-US" dirty="0" smtClean="0"/>
              <a:t>is complementary to </a:t>
            </a:r>
            <a:r>
              <a:rPr lang="en-US" i="1" dirty="0" smtClean="0"/>
              <a:t>lethal force</a:t>
            </a:r>
            <a:r>
              <a:rPr lang="en-US" dirty="0" smtClean="0"/>
              <a:t>, with many similar considerations for remote supervision.</a:t>
            </a:r>
          </a:p>
          <a:p>
            <a:r>
              <a:rPr lang="en-US" dirty="0" smtClean="0"/>
              <a:t>First demonstrate human-system teaming in close proximity to ship, where direct override of robot control by human operator is possible.</a:t>
            </a:r>
          </a:p>
          <a:p>
            <a:r>
              <a:rPr lang="en-US" dirty="0" smtClean="0"/>
              <a:t>No temporal delays, all actions and reactions must be immediate.</a:t>
            </a:r>
          </a:p>
          <a:p>
            <a:r>
              <a:rPr lang="en-US" dirty="0" smtClean="0"/>
              <a:t>Show that mission design can complement shipboard procedures.</a:t>
            </a:r>
          </a:p>
          <a:p>
            <a:pPr marL="0" indent="0">
              <a:buNone/>
            </a:pPr>
            <a:r>
              <a:rPr lang="en-US" b="1" dirty="0" smtClean="0"/>
              <a:t>Lessons learned</a:t>
            </a:r>
          </a:p>
          <a:p>
            <a:r>
              <a:rPr lang="en-US" dirty="0" smtClean="0"/>
              <a:t>Good design patterns to visually represent AVCL mission satisfactorily.</a:t>
            </a:r>
          </a:p>
          <a:p>
            <a:r>
              <a:rPr lang="en-US" dirty="0" smtClean="0"/>
              <a:t>Temporal flow (left to right, e.g. </a:t>
            </a:r>
            <a:r>
              <a:rPr lang="en-US" dirty="0" smtClean="0">
                <a:hlinkClick r:id="rId3"/>
              </a:rPr>
              <a:t>Gantt chart</a:t>
            </a:r>
            <a:r>
              <a:rPr lang="en-US" dirty="0" smtClean="0"/>
              <a:t>) best suited for diagram.</a:t>
            </a:r>
            <a:endParaRPr lang="en-US" dirty="0"/>
          </a:p>
        </p:txBody>
      </p:sp>
      <p:sp>
        <p:nvSpPr>
          <p:cNvPr id="7" name="Action Button: End 6">
            <a:hlinkClick r:id="rId4" action="ppaction://hlinksldjump" highlightClick="1"/>
          </p:cNvPr>
          <p:cNvSpPr/>
          <p:nvPr/>
        </p:nvSpPr>
        <p:spPr>
          <a:xfrm rot="16200000">
            <a:off x="11084320" y="393619"/>
            <a:ext cx="444986" cy="452122"/>
          </a:xfrm>
          <a:prstGeom prst="actionButtonEnd">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ction Button: End 7">
            <a:hlinkClick r:id="rId5" action="ppaction://hlinksldjump" highlightClick="1"/>
          </p:cNvPr>
          <p:cNvSpPr/>
          <p:nvPr/>
        </p:nvSpPr>
        <p:spPr>
          <a:xfrm>
            <a:off x="11623257" y="397187"/>
            <a:ext cx="374831" cy="444988"/>
          </a:xfrm>
          <a:prstGeom prst="actionButtonEnd">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47</a:t>
            </a:fld>
            <a:endParaRPr lang="en-US"/>
          </a:p>
        </p:txBody>
      </p:sp>
    </p:spTree>
    <p:extLst>
      <p:ext uri="{BB962C8B-B14F-4D97-AF65-F5344CB8AC3E}">
        <p14:creationId xmlns:p14="http://schemas.microsoft.com/office/powerpoint/2010/main" val="292560198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Sailor Overboard </a:t>
            </a:r>
            <a:r>
              <a:rPr lang="en-US" b="1" dirty="0" smtClean="0"/>
              <a:t>Mission: Description</a:t>
            </a:r>
            <a:endParaRPr lang="en-US" b="1" dirty="0"/>
          </a:p>
        </p:txBody>
      </p:sp>
      <p:sp>
        <p:nvSpPr>
          <p:cNvPr id="6" name="Content Placeholder 5"/>
          <p:cNvSpPr>
            <a:spLocks noGrp="1"/>
          </p:cNvSpPr>
          <p:nvPr>
            <p:ph idx="1"/>
          </p:nvPr>
        </p:nvSpPr>
        <p:spPr>
          <a:xfrm>
            <a:off x="838200" y="1825625"/>
            <a:ext cx="10515600" cy="4708284"/>
          </a:xfrm>
        </p:spPr>
        <p:txBody>
          <a:bodyPr>
            <a:normAutofit fontScale="92500" lnSpcReduction="10000"/>
          </a:bodyPr>
          <a:lstStyle/>
          <a:p>
            <a:pPr marL="0" indent="0">
              <a:buNone/>
            </a:pPr>
            <a:r>
              <a:rPr lang="en-US" b="1" dirty="0" smtClean="0"/>
              <a:t>Purpose</a:t>
            </a:r>
          </a:p>
          <a:p>
            <a:r>
              <a:rPr lang="en-US" sz="2600" dirty="0" smtClean="0"/>
              <a:t>Life saving: single </a:t>
            </a:r>
            <a:r>
              <a:rPr lang="en-US" sz="2600" dirty="0"/>
              <a:t>unmanned air/surface vehicle actions to complement human </a:t>
            </a:r>
            <a:r>
              <a:rPr lang="en-US" sz="2600" dirty="0" smtClean="0"/>
              <a:t>responses </a:t>
            </a:r>
            <a:r>
              <a:rPr lang="en-US" sz="2600" dirty="0"/>
              <a:t>when performing </a:t>
            </a:r>
            <a:r>
              <a:rPr lang="en-US" sz="2600" i="1" dirty="0" smtClean="0"/>
              <a:t>“</a:t>
            </a:r>
            <a:r>
              <a:rPr lang="en-US" sz="2600" i="1" dirty="0"/>
              <a:t>SAILOR OVERBOARD” </a:t>
            </a:r>
            <a:r>
              <a:rPr lang="en-US" sz="2600" dirty="0" smtClean="0"/>
              <a:t>operations.</a:t>
            </a:r>
          </a:p>
          <a:p>
            <a:r>
              <a:rPr lang="en-US" sz="2600" dirty="0"/>
              <a:t>C</a:t>
            </a:r>
            <a:r>
              <a:rPr lang="en-US" sz="2600" dirty="0" smtClean="0"/>
              <a:t>arried </a:t>
            </a:r>
            <a:r>
              <a:rPr lang="en-US" sz="2600" dirty="0"/>
              <a:t>out in </a:t>
            </a:r>
            <a:r>
              <a:rPr lang="en-US" sz="2600" dirty="0" smtClean="0"/>
              <a:t>direct concert with formal </a:t>
            </a:r>
            <a:r>
              <a:rPr lang="en-US" sz="2600" i="1" dirty="0"/>
              <a:t>shipboard emergency procedures</a:t>
            </a:r>
            <a:r>
              <a:rPr lang="en-US" sz="2600" dirty="0"/>
              <a:t>. </a:t>
            </a:r>
          </a:p>
          <a:p>
            <a:r>
              <a:rPr lang="en-US" sz="2600" dirty="0"/>
              <a:t>Multiple UAVs/USVs </a:t>
            </a:r>
            <a:r>
              <a:rPr lang="en-US" sz="2600" dirty="0" smtClean="0"/>
              <a:t>might </a:t>
            </a:r>
            <a:r>
              <a:rPr lang="en-US" sz="2600" dirty="0"/>
              <a:t>be employed in parallel with </a:t>
            </a:r>
            <a:r>
              <a:rPr lang="en-US" sz="2600" dirty="0" smtClean="0"/>
              <a:t>ships and aircraft</a:t>
            </a:r>
            <a:r>
              <a:rPr lang="en-US" sz="2600" dirty="0"/>
              <a:t>, </a:t>
            </a:r>
            <a:r>
              <a:rPr lang="en-US" sz="2600" dirty="0" smtClean="0"/>
              <a:t>avoid mutual </a:t>
            </a:r>
            <a:r>
              <a:rPr lang="en-US" sz="2600" dirty="0"/>
              <a:t>interference by each following </a:t>
            </a:r>
            <a:r>
              <a:rPr lang="en-US" sz="2600" dirty="0" err="1"/>
              <a:t>deconflicted</a:t>
            </a:r>
            <a:r>
              <a:rPr lang="en-US" sz="2600" dirty="0"/>
              <a:t> mission orders</a:t>
            </a:r>
            <a:r>
              <a:rPr lang="en-US" sz="2600" dirty="0" smtClean="0"/>
              <a:t>.</a:t>
            </a:r>
          </a:p>
          <a:p>
            <a:pPr marL="0" indent="0">
              <a:buNone/>
            </a:pPr>
            <a:r>
              <a:rPr lang="en-US" b="1" dirty="0" smtClean="0"/>
              <a:t>Phases</a:t>
            </a:r>
          </a:p>
          <a:p>
            <a:r>
              <a:rPr lang="en-US" dirty="0" smtClean="0"/>
              <a:t>Deploy/Launch, Rendezvous, Track Sailor until Safe, Return/Recovery.</a:t>
            </a:r>
          </a:p>
          <a:p>
            <a:pPr marL="0" indent="0">
              <a:buNone/>
            </a:pPr>
            <a:r>
              <a:rPr lang="en-US" b="1" dirty="0" smtClean="0"/>
              <a:t>Human Supervisory Role</a:t>
            </a:r>
          </a:p>
          <a:p>
            <a:r>
              <a:rPr lang="en-US" dirty="0" smtClean="0"/>
              <a:t>Order standoff if interfering, manual control is possible due to proximity, can communicate to sailor via loudspeaker or beacon light.</a:t>
            </a:r>
            <a:endParaRPr lang="en-US" dirty="0"/>
          </a:p>
        </p:txBody>
      </p:sp>
      <p:sp>
        <p:nvSpPr>
          <p:cNvPr id="7"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48</a:t>
            </a:fld>
            <a:endParaRPr lang="en-US"/>
          </a:p>
        </p:txBody>
      </p:sp>
    </p:spTree>
    <p:extLst>
      <p:ext uri="{BB962C8B-B14F-4D97-AF65-F5344CB8AC3E}">
        <p14:creationId xmlns:p14="http://schemas.microsoft.com/office/powerpoint/2010/main" val="85467245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57400" y="365125"/>
            <a:ext cx="9296400" cy="1325563"/>
          </a:xfrm>
        </p:spPr>
        <p:txBody>
          <a:bodyPr/>
          <a:lstStyle/>
          <a:p>
            <a:r>
              <a:rPr lang="en-US" dirty="0" smtClean="0"/>
              <a:t>Sailor overboard, original diagram</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504552" y="154021"/>
            <a:ext cx="9182896" cy="6549958"/>
          </a:xfrm>
          <a:prstGeom prst="rect">
            <a:avLst/>
          </a:prstGeom>
        </p:spPr>
      </p:pic>
      <p:sp>
        <p:nvSpPr>
          <p:cNvPr id="5" name="TextBox 4"/>
          <p:cNvSpPr txBox="1"/>
          <p:nvPr/>
        </p:nvSpPr>
        <p:spPr>
          <a:xfrm>
            <a:off x="1629295" y="6126479"/>
            <a:ext cx="1724891" cy="369332"/>
          </a:xfrm>
          <a:prstGeom prst="rect">
            <a:avLst/>
          </a:prstGeom>
          <a:noFill/>
        </p:spPr>
        <p:txBody>
          <a:bodyPr wrap="square" rtlCol="0">
            <a:spAutoFit/>
          </a:bodyPr>
          <a:lstStyle/>
          <a:p>
            <a:r>
              <a:rPr lang="en-US" b="1" dirty="0" smtClean="0">
                <a:solidFill>
                  <a:schemeClr val="accent1">
                    <a:lumMod val="75000"/>
                  </a:schemeClr>
                </a:solidFill>
              </a:rPr>
              <a:t>Original Version</a:t>
            </a:r>
            <a:endParaRPr lang="en-US" b="1" dirty="0">
              <a:solidFill>
                <a:schemeClr val="accent1">
                  <a:lumMod val="75000"/>
                </a:schemeClr>
              </a:solidFill>
            </a:endParaRPr>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49</a:t>
            </a:fld>
            <a:endParaRPr lang="en-US"/>
          </a:p>
        </p:txBody>
      </p:sp>
    </p:spTree>
    <p:extLst>
      <p:ext uri="{BB962C8B-B14F-4D97-AF65-F5344CB8AC3E}">
        <p14:creationId xmlns:p14="http://schemas.microsoft.com/office/powerpoint/2010/main" val="359284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622280" cy="1325563"/>
          </a:xfrm>
        </p:spPr>
        <p:txBody>
          <a:bodyPr>
            <a:normAutofit/>
          </a:bodyPr>
          <a:lstStyle/>
          <a:p>
            <a:r>
              <a:rPr lang="en-US" sz="4200" dirty="0"/>
              <a:t>Synopsis: Ethical Control of Unmanned Systems</a:t>
            </a:r>
          </a:p>
        </p:txBody>
      </p:sp>
      <p:sp>
        <p:nvSpPr>
          <p:cNvPr id="3" name="Content Placeholder 2"/>
          <p:cNvSpPr>
            <a:spLocks noGrp="1"/>
          </p:cNvSpPr>
          <p:nvPr>
            <p:ph idx="1"/>
          </p:nvPr>
        </p:nvSpPr>
        <p:spPr>
          <a:xfrm>
            <a:off x="838199" y="1825625"/>
            <a:ext cx="10572751" cy="4808538"/>
          </a:xfrm>
        </p:spPr>
        <p:txBody>
          <a:bodyPr>
            <a:normAutofit fontScale="92500" lnSpcReduction="20000"/>
          </a:bodyPr>
          <a:lstStyle/>
          <a:p>
            <a:r>
              <a:rPr lang="en-US" b="1" dirty="0"/>
              <a:t>Project Motivation</a:t>
            </a:r>
            <a:r>
              <a:rPr lang="en-US" dirty="0"/>
              <a:t>: ethically constrained control of unmanned systems and robot missions by human supervisors and warfighters. </a:t>
            </a:r>
          </a:p>
          <a:p>
            <a:r>
              <a:rPr lang="en-US" b="1" dirty="0"/>
              <a:t>Precept:</a:t>
            </a:r>
            <a:r>
              <a:rPr lang="en-US" dirty="0"/>
              <a:t> well-structured mission orders can be syntactically and semantically validated to give human commanders confidence that offboard </a:t>
            </a:r>
            <a:r>
              <a:rPr lang="en-US" dirty="0" smtClean="0"/>
              <a:t>systems  </a:t>
            </a:r>
          </a:p>
          <a:p>
            <a:pPr lvl="1"/>
            <a:r>
              <a:rPr lang="en-US" sz="2600" i="1" dirty="0" smtClean="0"/>
              <a:t>will </a:t>
            </a:r>
            <a:r>
              <a:rPr lang="en-US" sz="2600" b="1" i="1" dirty="0"/>
              <a:t>do</a:t>
            </a:r>
            <a:r>
              <a:rPr lang="en-US" sz="2600" i="1" dirty="0"/>
              <a:t> what they are told to </a:t>
            </a:r>
            <a:r>
              <a:rPr lang="en-US" sz="2600" b="1" i="1" dirty="0"/>
              <a:t>do</a:t>
            </a:r>
            <a:r>
              <a:rPr lang="en-US" dirty="0"/>
              <a:t>, and further </a:t>
            </a:r>
            <a:endParaRPr lang="en-US" dirty="0" smtClean="0"/>
          </a:p>
          <a:p>
            <a:pPr lvl="1"/>
            <a:r>
              <a:rPr lang="en-US" sz="2600" i="1" dirty="0" smtClean="0"/>
              <a:t>will </a:t>
            </a:r>
            <a:r>
              <a:rPr lang="en-US" sz="2600" b="1" i="1" dirty="0"/>
              <a:t>not do</a:t>
            </a:r>
            <a:r>
              <a:rPr lang="en-US" sz="2600" i="1" dirty="0"/>
              <a:t> what they are </a:t>
            </a:r>
            <a:r>
              <a:rPr lang="en-US" sz="2600" b="1" i="1" dirty="0" smtClean="0"/>
              <a:t>forbidden to do</a:t>
            </a:r>
            <a:r>
              <a:rPr lang="en-US" dirty="0"/>
              <a:t>. </a:t>
            </a:r>
          </a:p>
          <a:p>
            <a:r>
              <a:rPr lang="en-US" b="1" dirty="0"/>
              <a:t>Project Goal:</a:t>
            </a:r>
            <a:r>
              <a:rPr lang="en-US" dirty="0"/>
              <a:t> apply Semantic Web ontology to scenario goals and constraints for logical validation that human-approved mission orders for robots are semantically coherent, precise, unambiguous, and without internal contradictions. </a:t>
            </a:r>
          </a:p>
          <a:p>
            <a:r>
              <a:rPr lang="en-US" b="1" dirty="0"/>
              <a:t>Long-term Objective:</a:t>
            </a:r>
            <a:r>
              <a:rPr lang="en-US" dirty="0"/>
              <a:t> demonstrate that no technological limitations exist that prevent applying the same kind of ethical constraints on robots and unmanned vehicles that already apply to human beings. </a:t>
            </a:r>
          </a:p>
        </p:txBody>
      </p:sp>
      <p:sp>
        <p:nvSpPr>
          <p:cNvPr id="4"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5</a:t>
            </a:fld>
            <a:endParaRPr lang="en-US"/>
          </a:p>
        </p:txBody>
      </p:sp>
      <p:sp>
        <p:nvSpPr>
          <p:cNvPr id="5" name="TextBox 4"/>
          <p:cNvSpPr txBox="1"/>
          <p:nvPr/>
        </p:nvSpPr>
        <p:spPr>
          <a:xfrm>
            <a:off x="7229475" y="3397031"/>
            <a:ext cx="3243263" cy="646331"/>
          </a:xfrm>
          <a:prstGeom prst="rect">
            <a:avLst/>
          </a:prstGeom>
          <a:noFill/>
          <a:ln w="12700">
            <a:solidFill>
              <a:schemeClr val="accent6">
                <a:lumMod val="50000"/>
              </a:schemeClr>
            </a:solidFill>
          </a:ln>
        </p:spPr>
        <p:txBody>
          <a:bodyPr wrap="square" rtlCol="0">
            <a:spAutoFit/>
          </a:bodyPr>
          <a:lstStyle/>
          <a:p>
            <a:pPr algn="ctr"/>
            <a:r>
              <a:rPr lang="en-US" b="1" dirty="0" smtClean="0">
                <a:solidFill>
                  <a:schemeClr val="accent6">
                    <a:lumMod val="50000"/>
                  </a:schemeClr>
                </a:solidFill>
              </a:rPr>
              <a:t>Paraphrase: can qualified robots correctly follow human orders?</a:t>
            </a:r>
            <a:endParaRPr lang="en-US" b="1" dirty="0">
              <a:solidFill>
                <a:schemeClr val="accent6">
                  <a:lumMod val="50000"/>
                </a:schemeClr>
              </a:solidFill>
            </a:endParaRPr>
          </a:p>
        </p:txBody>
      </p:sp>
    </p:spTree>
    <p:extLst>
      <p:ext uri="{BB962C8B-B14F-4D97-AF65-F5344CB8AC3E}">
        <p14:creationId xmlns:p14="http://schemas.microsoft.com/office/powerpoint/2010/main" val="187558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808018" y="365125"/>
            <a:ext cx="8769927" cy="1325563"/>
          </a:xfrm>
        </p:spPr>
        <p:txBody>
          <a:bodyPr/>
          <a:lstStyle/>
          <a:p>
            <a:r>
              <a:rPr lang="en-US" dirty="0" smtClean="0"/>
              <a:t>Sailor overboard mission diagram</a:t>
            </a:r>
            <a:endParaRPr lang="en-US" dirty="0"/>
          </a:p>
        </p:txBody>
      </p:sp>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50</a:t>
            </a:fld>
            <a:endParaRPr lang="en-US"/>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8913" y="0"/>
            <a:ext cx="9234173" cy="6858000"/>
          </a:xfrm>
          <a:prstGeom prst="rect">
            <a:avLst/>
          </a:prstGeom>
        </p:spPr>
      </p:pic>
    </p:spTree>
    <p:extLst>
      <p:ext uri="{BB962C8B-B14F-4D97-AF65-F5344CB8AC3E}">
        <p14:creationId xmlns:p14="http://schemas.microsoft.com/office/powerpoint/2010/main" val="29615328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838" y="-52083"/>
            <a:ext cx="10515600" cy="612936"/>
          </a:xfrm>
        </p:spPr>
        <p:txBody>
          <a:bodyPr>
            <a:normAutofit/>
          </a:bodyPr>
          <a:lstStyle/>
          <a:p>
            <a:pPr algn="ctr"/>
            <a:r>
              <a:rPr lang="en-US" sz="2800" b="1" dirty="0" smtClean="0">
                <a:hlinkClick r:id="rId3"/>
              </a:rPr>
              <a:t>SailorOverboard.xml</a:t>
            </a:r>
            <a:r>
              <a:rPr lang="en-US" sz="2800" b="1" dirty="0" smtClean="0"/>
              <a:t> in gitlab.nps.edu version control</a:t>
            </a:r>
            <a:endParaRPr lang="en-US" sz="2800" dirty="0"/>
          </a:p>
        </p:txBody>
      </p:sp>
      <p:pic>
        <p:nvPicPr>
          <p:cNvPr id="3" name="Picture 2"/>
          <p:cNvPicPr>
            <a:picLocks noChangeAspect="1"/>
          </p:cNvPicPr>
          <p:nvPr/>
        </p:nvPicPr>
        <p:blipFill>
          <a:blip r:embed="rId4"/>
          <a:stretch>
            <a:fillRect/>
          </a:stretch>
        </p:blipFill>
        <p:spPr>
          <a:xfrm>
            <a:off x="0" y="455108"/>
            <a:ext cx="12078182" cy="6402892"/>
          </a:xfrm>
          <a:prstGeom prst="rect">
            <a:avLst/>
          </a:prstGeom>
        </p:spPr>
      </p:pic>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51</a:t>
            </a:fld>
            <a:endParaRPr lang="en-US"/>
          </a:p>
        </p:txBody>
      </p:sp>
    </p:spTree>
    <p:extLst>
      <p:ext uri="{BB962C8B-B14F-4D97-AF65-F5344CB8AC3E}">
        <p14:creationId xmlns:p14="http://schemas.microsoft.com/office/powerpoint/2010/main" val="106946283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2191999" cy="6858000"/>
          </a:xfrm>
          <a:prstGeom prst="rect">
            <a:avLst/>
          </a:prstGeom>
        </p:spPr>
      </p:pic>
      <p:sp>
        <p:nvSpPr>
          <p:cNvPr id="4" name="Title 3"/>
          <p:cNvSpPr>
            <a:spLocks noGrp="1"/>
          </p:cNvSpPr>
          <p:nvPr>
            <p:ph type="title"/>
          </p:nvPr>
        </p:nvSpPr>
        <p:spPr>
          <a:xfrm>
            <a:off x="4239492" y="985057"/>
            <a:ext cx="7797338" cy="635924"/>
          </a:xfrm>
          <a:solidFill>
            <a:schemeClr val="bg1"/>
          </a:solidFill>
          <a:ln>
            <a:solidFill>
              <a:schemeClr val="tx2"/>
            </a:solidFill>
          </a:ln>
        </p:spPr>
        <p:txBody>
          <a:bodyPr>
            <a:normAutofit fontScale="90000"/>
          </a:bodyPr>
          <a:lstStyle/>
          <a:p>
            <a:r>
              <a:rPr lang="en-US" b="1" dirty="0" smtClean="0"/>
              <a:t>Sailor overboard mission orders AVCL</a:t>
            </a:r>
            <a:endParaRPr lang="en-US" b="1" dirty="0"/>
          </a:p>
        </p:txBody>
      </p:sp>
      <p:sp>
        <p:nvSpPr>
          <p:cNvPr id="5" name="Slide Number Placeholder 5"/>
          <p:cNvSpPr>
            <a:spLocks noGrp="1"/>
          </p:cNvSpPr>
          <p:nvPr>
            <p:ph type="sldNum" sz="quarter" idx="12"/>
          </p:nvPr>
        </p:nvSpPr>
        <p:spPr>
          <a:xfrm>
            <a:off x="8610600" y="6264910"/>
            <a:ext cx="2743200" cy="365125"/>
          </a:xfrm>
        </p:spPr>
        <p:txBody>
          <a:bodyPr/>
          <a:lstStyle/>
          <a:p>
            <a:fld id="{B31A39DF-61A9-4ACA-B734-536BAC9BE44A}" type="slidenum">
              <a:rPr lang="en-US" smtClean="0"/>
              <a:t>52</a:t>
            </a:fld>
            <a:endParaRPr lang="en-US"/>
          </a:p>
        </p:txBody>
      </p:sp>
    </p:spTree>
    <p:extLst>
      <p:ext uri="{BB962C8B-B14F-4D97-AF65-F5344CB8AC3E}">
        <p14:creationId xmlns:p14="http://schemas.microsoft.com/office/powerpoint/2010/main" val="217558601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091" y="12467"/>
            <a:ext cx="12150441" cy="6831065"/>
          </a:xfrm>
          <a:prstGeom prst="rect">
            <a:avLst/>
          </a:prstGeom>
        </p:spPr>
      </p:pic>
      <p:sp>
        <p:nvSpPr>
          <p:cNvPr id="2" name="Title 1"/>
          <p:cNvSpPr>
            <a:spLocks noGrp="1"/>
          </p:cNvSpPr>
          <p:nvPr>
            <p:ph type="title"/>
          </p:nvPr>
        </p:nvSpPr>
        <p:spPr>
          <a:xfrm>
            <a:off x="5503028" y="2310941"/>
            <a:ext cx="6458986" cy="519546"/>
          </a:xfrm>
          <a:solidFill>
            <a:schemeClr val="bg1"/>
          </a:solidFill>
          <a:ln>
            <a:solidFill>
              <a:schemeClr val="tx1"/>
            </a:solidFill>
          </a:ln>
        </p:spPr>
        <p:txBody>
          <a:bodyPr>
            <a:normAutofit fontScale="90000"/>
          </a:bodyPr>
          <a:lstStyle/>
          <a:p>
            <a:pPr algn="ctr"/>
            <a:r>
              <a:rPr lang="en-US" sz="4000" b="1" dirty="0" smtClean="0"/>
              <a:t>Sailor overboard mission .</a:t>
            </a:r>
            <a:r>
              <a:rPr lang="en-US" sz="4000" b="1" dirty="0" err="1" smtClean="0"/>
              <a:t>ttl</a:t>
            </a:r>
            <a:r>
              <a:rPr lang="en-US" sz="4000" b="1" dirty="0" smtClean="0"/>
              <a:t> Turtle</a:t>
            </a:r>
            <a:endParaRPr lang="en-US" sz="4000" b="1" dirty="0"/>
          </a:p>
        </p:txBody>
      </p:sp>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53</a:t>
            </a:fld>
            <a:endParaRPr lang="en-US"/>
          </a:p>
        </p:txBody>
      </p:sp>
    </p:spTree>
    <p:extLst>
      <p:ext uri="{BB962C8B-B14F-4D97-AF65-F5344CB8AC3E}">
        <p14:creationId xmlns:p14="http://schemas.microsoft.com/office/powerpoint/2010/main" val="384595039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54</a:t>
            </a:fld>
            <a:endParaRPr lang="en-US"/>
          </a:p>
        </p:txBody>
      </p:sp>
      <p:pic>
        <p:nvPicPr>
          <p:cNvPr id="4" name="Picture 3"/>
          <p:cNvPicPr>
            <a:picLocks noChangeAspect="1"/>
          </p:cNvPicPr>
          <p:nvPr/>
        </p:nvPicPr>
        <p:blipFill>
          <a:blip r:embed="rId3"/>
          <a:stretch>
            <a:fillRect/>
          </a:stretch>
        </p:blipFill>
        <p:spPr>
          <a:xfrm>
            <a:off x="-1" y="0"/>
            <a:ext cx="7907921" cy="6858000"/>
          </a:xfrm>
          <a:prstGeom prst="rect">
            <a:avLst/>
          </a:prstGeom>
        </p:spPr>
      </p:pic>
      <p:sp>
        <p:nvSpPr>
          <p:cNvPr id="2" name="Title 1"/>
          <p:cNvSpPr>
            <a:spLocks noGrp="1"/>
          </p:cNvSpPr>
          <p:nvPr>
            <p:ph type="title"/>
          </p:nvPr>
        </p:nvSpPr>
        <p:spPr>
          <a:xfrm>
            <a:off x="6884378" y="4456017"/>
            <a:ext cx="4828442" cy="1419957"/>
          </a:xfrm>
          <a:ln>
            <a:solidFill>
              <a:schemeClr val="accent5">
                <a:lumMod val="50000"/>
              </a:schemeClr>
            </a:solidFill>
          </a:ln>
        </p:spPr>
        <p:txBody>
          <a:bodyPr>
            <a:normAutofit/>
          </a:bodyPr>
          <a:lstStyle/>
          <a:p>
            <a:pPr algn="ctr"/>
            <a:r>
              <a:rPr lang="en-US" sz="2800" b="1" dirty="0" err="1" smtClean="0">
                <a:hlinkClick r:id="rId4"/>
              </a:rPr>
              <a:t>SailorOverboardConverted.ttl</a:t>
            </a:r>
            <a:r>
              <a:rPr lang="en-US" sz="2800" b="1" dirty="0" smtClean="0"/>
              <a:t> Turtle excerpt autogenerated in gitlab.nps.edu version control</a:t>
            </a:r>
            <a:endParaRPr lang="en-US" sz="2800" dirty="0"/>
          </a:p>
        </p:txBody>
      </p:sp>
    </p:spTree>
    <p:extLst>
      <p:ext uri="{BB962C8B-B14F-4D97-AF65-F5344CB8AC3E}">
        <p14:creationId xmlns:p14="http://schemas.microsoft.com/office/powerpoint/2010/main" val="144742200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 y="-1"/>
            <a:ext cx="8079129" cy="6864537"/>
          </a:xfrm>
          <a:prstGeom prst="rect">
            <a:avLst/>
          </a:prstGeom>
        </p:spPr>
      </p:pic>
      <p:sp>
        <p:nvSpPr>
          <p:cNvPr id="2" name="Title 1"/>
          <p:cNvSpPr>
            <a:spLocks noGrp="1"/>
          </p:cNvSpPr>
          <p:nvPr>
            <p:ph type="title"/>
          </p:nvPr>
        </p:nvSpPr>
        <p:spPr>
          <a:xfrm>
            <a:off x="6280621" y="1365846"/>
            <a:ext cx="5538652" cy="1405564"/>
          </a:xfrm>
          <a:solidFill>
            <a:schemeClr val="bg1"/>
          </a:solidFill>
          <a:ln>
            <a:solidFill>
              <a:schemeClr val="accent5">
                <a:lumMod val="75000"/>
              </a:schemeClr>
            </a:solidFill>
          </a:ln>
        </p:spPr>
        <p:txBody>
          <a:bodyPr>
            <a:normAutofit fontScale="90000"/>
          </a:bodyPr>
          <a:lstStyle/>
          <a:p>
            <a:pPr algn="ctr"/>
            <a:r>
              <a:rPr lang="en-US" sz="3600" dirty="0" smtClean="0"/>
              <a:t>SPARQL mission query</a:t>
            </a:r>
            <a:r>
              <a:rPr lang="en-US" sz="3600" i="1" dirty="0"/>
              <a:t/>
            </a:r>
            <a:br>
              <a:rPr lang="en-US" sz="3600" i="1" dirty="0"/>
            </a:br>
            <a:r>
              <a:rPr lang="en-US" sz="3200" b="1" dirty="0" smtClean="0">
                <a:hlinkClick r:id="rId4"/>
              </a:rPr>
              <a:t>MissionQuery_01_GoalBranches.rq</a:t>
            </a:r>
            <a:endParaRPr lang="en-US" sz="3200" i="1" dirty="0"/>
          </a:p>
        </p:txBody>
      </p:sp>
      <p:sp>
        <p:nvSpPr>
          <p:cNvPr id="5" name="Title 1"/>
          <p:cNvSpPr txBox="1">
            <a:spLocks/>
          </p:cNvSpPr>
          <p:nvPr/>
        </p:nvSpPr>
        <p:spPr>
          <a:xfrm>
            <a:off x="6353774" y="4733979"/>
            <a:ext cx="5465499" cy="143691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700" i="1" dirty="0"/>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55</a:t>
            </a:fld>
            <a:endParaRPr lang="en-US"/>
          </a:p>
        </p:txBody>
      </p:sp>
    </p:spTree>
    <p:extLst>
      <p:ext uri="{BB962C8B-B14F-4D97-AF65-F5344CB8AC3E}">
        <p14:creationId xmlns:p14="http://schemas.microsoft.com/office/powerpoint/2010/main" val="3395986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06488"/>
          </a:xfrm>
          <a:solidFill>
            <a:schemeClr val="bg1"/>
          </a:solidFill>
          <a:ln>
            <a:solidFill>
              <a:schemeClr val="accent5">
                <a:lumMod val="75000"/>
              </a:schemeClr>
            </a:solidFill>
          </a:ln>
        </p:spPr>
        <p:txBody>
          <a:bodyPr>
            <a:normAutofit fontScale="90000"/>
          </a:bodyPr>
          <a:lstStyle/>
          <a:p>
            <a:pPr algn="ctr"/>
            <a:r>
              <a:rPr lang="en-US" sz="3600" dirty="0" smtClean="0"/>
              <a:t>SPARQL </a:t>
            </a:r>
            <a:r>
              <a:rPr lang="en-US" sz="3600" dirty="0"/>
              <a:t>query </a:t>
            </a:r>
            <a:r>
              <a:rPr lang="en-US" sz="3600" dirty="0" smtClean="0"/>
              <a:t>response</a:t>
            </a:r>
            <a:br>
              <a:rPr lang="en-US" sz="3600" dirty="0" smtClean="0"/>
            </a:br>
            <a:r>
              <a:rPr lang="en-US" sz="3200" b="1" dirty="0" err="1" smtClean="0">
                <a:hlinkClick r:id="rId3"/>
              </a:rPr>
              <a:t>SailorOverboardConverted</a:t>
            </a:r>
            <a:r>
              <a:rPr lang="en-US" sz="3200" b="1" dirty="0">
                <a:hlinkClick r:id="rId3"/>
              </a:rPr>
              <a:t>. </a:t>
            </a:r>
            <a:r>
              <a:rPr lang="en-US" sz="3200" b="1" dirty="0" smtClean="0">
                <a:hlinkClick r:id="rId4"/>
              </a:rPr>
              <a:t>MissionQuery_01_GoalBranches.rq.txt</a:t>
            </a:r>
            <a:endParaRPr lang="en-US" sz="3200" i="1" dirty="0"/>
          </a:p>
        </p:txBody>
      </p:sp>
      <p:sp>
        <p:nvSpPr>
          <p:cNvPr id="6" name="Slide Number Placeholder 5"/>
          <p:cNvSpPr>
            <a:spLocks noGrp="1"/>
          </p:cNvSpPr>
          <p:nvPr>
            <p:ph type="sldNum" sz="quarter" idx="12"/>
          </p:nvPr>
        </p:nvSpPr>
        <p:spPr/>
        <p:txBody>
          <a:bodyPr/>
          <a:lstStyle/>
          <a:p>
            <a:fld id="{B31A39DF-61A9-4ACA-B734-536BAC9BE44A}" type="slidenum">
              <a:rPr lang="en-US" smtClean="0"/>
              <a:t>56</a:t>
            </a:fld>
            <a:endParaRPr lang="en-US"/>
          </a:p>
        </p:txBody>
      </p:sp>
      <p:sp>
        <p:nvSpPr>
          <p:cNvPr id="5" name="Title 1"/>
          <p:cNvSpPr txBox="1">
            <a:spLocks/>
          </p:cNvSpPr>
          <p:nvPr/>
        </p:nvSpPr>
        <p:spPr>
          <a:xfrm>
            <a:off x="6353774" y="4733979"/>
            <a:ext cx="5465499" cy="143691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700" i="1" dirty="0"/>
          </a:p>
        </p:txBody>
      </p:sp>
      <p:sp>
        <p:nvSpPr>
          <p:cNvPr id="7" name="Title 1"/>
          <p:cNvSpPr txBox="1">
            <a:spLocks/>
          </p:cNvSpPr>
          <p:nvPr/>
        </p:nvSpPr>
        <p:spPr>
          <a:xfrm>
            <a:off x="885824" y="3645095"/>
            <a:ext cx="10515600" cy="1174555"/>
          </a:xfrm>
          <a:prstGeom prst="rect">
            <a:avLst/>
          </a:prstGeom>
          <a:solidFill>
            <a:schemeClr val="bg1"/>
          </a:solidFill>
          <a:ln>
            <a:solidFill>
              <a:schemeClr val="accent5">
                <a:lumMod val="75000"/>
              </a:schemeClr>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smtClean="0"/>
              <a:t>SPARQL query response </a:t>
            </a:r>
          </a:p>
          <a:p>
            <a:pPr algn="ctr"/>
            <a:r>
              <a:rPr lang="en-US" sz="3200" b="1" dirty="0" err="1" smtClean="0">
                <a:hlinkClick r:id="rId5"/>
              </a:rPr>
              <a:t>SailorOverboardConverted</a:t>
            </a:r>
            <a:r>
              <a:rPr lang="en-US" sz="3200" b="1" dirty="0">
                <a:hlinkClick r:id="rId5"/>
              </a:rPr>
              <a:t>. </a:t>
            </a:r>
            <a:r>
              <a:rPr lang="en-US" sz="3200" b="1" dirty="0" smtClean="0">
                <a:hlinkClick r:id="rId6"/>
              </a:rPr>
              <a:t>MissionQuery_02_InitialGoal.rq.txt</a:t>
            </a:r>
            <a:endParaRPr lang="en-US" sz="3200" i="1" dirty="0"/>
          </a:p>
        </p:txBody>
      </p:sp>
      <p:pic>
        <p:nvPicPr>
          <p:cNvPr id="8" name="Picture 7"/>
          <p:cNvPicPr>
            <a:picLocks noChangeAspect="1"/>
          </p:cNvPicPr>
          <p:nvPr/>
        </p:nvPicPr>
        <p:blipFill>
          <a:blip r:embed="rId7"/>
          <a:stretch>
            <a:fillRect/>
          </a:stretch>
        </p:blipFill>
        <p:spPr>
          <a:xfrm>
            <a:off x="-1" y="1598525"/>
            <a:ext cx="12251415" cy="1739987"/>
          </a:xfrm>
          <a:prstGeom prst="rect">
            <a:avLst/>
          </a:prstGeom>
        </p:spPr>
      </p:pic>
      <p:pic>
        <p:nvPicPr>
          <p:cNvPr id="9" name="Picture 8"/>
          <p:cNvPicPr>
            <a:picLocks noChangeAspect="1"/>
          </p:cNvPicPr>
          <p:nvPr/>
        </p:nvPicPr>
        <p:blipFill>
          <a:blip r:embed="rId8"/>
          <a:stretch>
            <a:fillRect/>
          </a:stretch>
        </p:blipFill>
        <p:spPr>
          <a:xfrm>
            <a:off x="42861" y="5043488"/>
            <a:ext cx="12149139" cy="1033969"/>
          </a:xfrm>
          <a:prstGeom prst="rect">
            <a:avLst/>
          </a:prstGeom>
        </p:spPr>
      </p:pic>
    </p:spTree>
    <p:extLst>
      <p:ext uri="{BB962C8B-B14F-4D97-AF65-F5344CB8AC3E}">
        <p14:creationId xmlns:p14="http://schemas.microsoft.com/office/powerpoint/2010/main" val="46817521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760" y="-1"/>
            <a:ext cx="12102092" cy="6824749"/>
          </a:xfrm>
          <a:prstGeom prst="rect">
            <a:avLst/>
          </a:prstGeom>
        </p:spPr>
      </p:pic>
      <p:sp>
        <p:nvSpPr>
          <p:cNvPr id="4" name="Title 3"/>
          <p:cNvSpPr>
            <a:spLocks noGrp="1"/>
          </p:cNvSpPr>
          <p:nvPr>
            <p:ph type="title"/>
          </p:nvPr>
        </p:nvSpPr>
        <p:spPr>
          <a:xfrm>
            <a:off x="3387438" y="369916"/>
            <a:ext cx="7812577" cy="777240"/>
          </a:xfrm>
          <a:solidFill>
            <a:schemeClr val="bg1"/>
          </a:solidFill>
          <a:ln>
            <a:solidFill>
              <a:schemeClr val="tx1"/>
            </a:solidFill>
          </a:ln>
        </p:spPr>
        <p:txBody>
          <a:bodyPr>
            <a:normAutofit/>
          </a:bodyPr>
          <a:lstStyle/>
          <a:p>
            <a:pPr algn="ctr"/>
            <a:r>
              <a:rPr lang="en-US" b="1" dirty="0" smtClean="0"/>
              <a:t>Sailor overboard simulation AUVW</a:t>
            </a:r>
            <a:endParaRPr lang="en-US" b="1" dirty="0"/>
          </a:p>
        </p:txBody>
      </p:sp>
      <p:sp>
        <p:nvSpPr>
          <p:cNvPr id="5" name="Slide Number Placeholder 5"/>
          <p:cNvSpPr>
            <a:spLocks noGrp="1"/>
          </p:cNvSpPr>
          <p:nvPr>
            <p:ph type="sldNum" sz="quarter" idx="12"/>
          </p:nvPr>
        </p:nvSpPr>
        <p:spPr>
          <a:xfrm>
            <a:off x="8610600" y="6198870"/>
            <a:ext cx="2743200" cy="365125"/>
          </a:xfrm>
        </p:spPr>
        <p:txBody>
          <a:bodyPr/>
          <a:lstStyle/>
          <a:p>
            <a:fld id="{B31A39DF-61A9-4ACA-B734-536BAC9BE44A}" type="slidenum">
              <a:rPr lang="en-US" smtClean="0"/>
              <a:t>57</a:t>
            </a:fld>
            <a:endParaRPr lang="en-US"/>
          </a:p>
        </p:txBody>
      </p:sp>
      <p:sp>
        <p:nvSpPr>
          <p:cNvPr id="6" name="TextBox 5"/>
          <p:cNvSpPr txBox="1"/>
          <p:nvPr/>
        </p:nvSpPr>
        <p:spPr>
          <a:xfrm>
            <a:off x="555106" y="2221637"/>
            <a:ext cx="1334193" cy="646331"/>
          </a:xfrm>
          <a:prstGeom prst="rect">
            <a:avLst/>
          </a:prstGeom>
          <a:noFill/>
          <a:ln>
            <a:solidFill>
              <a:schemeClr val="accent2"/>
            </a:solidFill>
          </a:ln>
        </p:spPr>
        <p:txBody>
          <a:bodyPr wrap="square" rtlCol="0">
            <a:spAutoFit/>
          </a:bodyPr>
          <a:lstStyle/>
          <a:p>
            <a:pPr algn="ctr"/>
            <a:r>
              <a:rPr lang="en-US" b="1" dirty="0" smtClean="0"/>
              <a:t>UPDATE IN</a:t>
            </a:r>
          </a:p>
          <a:p>
            <a:pPr algn="ctr"/>
            <a:r>
              <a:rPr lang="en-US" b="1" dirty="0" smtClean="0"/>
              <a:t>PROGRESS</a:t>
            </a:r>
            <a:endParaRPr lang="en-US" b="1" dirty="0"/>
          </a:p>
        </p:txBody>
      </p:sp>
    </p:spTree>
    <p:extLst>
      <p:ext uri="{BB962C8B-B14F-4D97-AF65-F5344CB8AC3E}">
        <p14:creationId xmlns:p14="http://schemas.microsoft.com/office/powerpoint/2010/main" val="246971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smtClean="0"/>
              <a:t>Lifeboat Tracking Mission: Design</a:t>
            </a:r>
            <a:endParaRPr lang="en-US" b="1" dirty="0"/>
          </a:p>
        </p:txBody>
      </p:sp>
      <p:sp>
        <p:nvSpPr>
          <p:cNvPr id="6" name="Content Placeholder 5"/>
          <p:cNvSpPr>
            <a:spLocks noGrp="1"/>
          </p:cNvSpPr>
          <p:nvPr>
            <p:ph idx="1"/>
          </p:nvPr>
        </p:nvSpPr>
        <p:spPr>
          <a:xfrm>
            <a:off x="838199" y="1816100"/>
            <a:ext cx="10950615" cy="4905375"/>
          </a:xfrm>
        </p:spPr>
        <p:txBody>
          <a:bodyPr>
            <a:normAutofit lnSpcReduction="10000"/>
          </a:bodyPr>
          <a:lstStyle/>
          <a:p>
            <a:pPr marL="0" indent="0">
              <a:buNone/>
            </a:pPr>
            <a:r>
              <a:rPr lang="en-US" b="1" dirty="0"/>
              <a:t>Motivations</a:t>
            </a:r>
          </a:p>
          <a:p>
            <a:r>
              <a:rPr lang="en-US" dirty="0" smtClean="0"/>
              <a:t>Similar to Sailor Overboard in demonstrating use of life-saving force.</a:t>
            </a:r>
          </a:p>
          <a:p>
            <a:r>
              <a:rPr lang="en-US" dirty="0" smtClean="0"/>
              <a:t>Far greater distances, over the horizon, increases ship span of control.</a:t>
            </a:r>
          </a:p>
          <a:p>
            <a:r>
              <a:rPr lang="en-US" dirty="0" smtClean="0"/>
              <a:t>Potential for intermittent or lost communications in real time, requires advance guidance for default behaviors desired by human controller.</a:t>
            </a:r>
          </a:p>
          <a:p>
            <a:r>
              <a:rPr lang="en-US" dirty="0"/>
              <a:t>Consider possible transfer of supervisory control mid-mission to another cooperating vessel – appears </a:t>
            </a:r>
            <a:r>
              <a:rPr lang="en-US" dirty="0" smtClean="0"/>
              <a:t>feasible.</a:t>
            </a:r>
          </a:p>
          <a:p>
            <a:pPr marL="0" indent="0">
              <a:buNone/>
            </a:pPr>
            <a:r>
              <a:rPr lang="en-US" b="1" dirty="0" smtClean="0"/>
              <a:t>Lessons learned</a:t>
            </a:r>
          </a:p>
          <a:p>
            <a:r>
              <a:rPr lang="en-US" dirty="0" smtClean="0"/>
              <a:t>Vertical grouping of related subtasks helps in structuring goal sets, without requiring change to ternary logic of AVCL mission goals.</a:t>
            </a:r>
          </a:p>
          <a:p>
            <a:r>
              <a:rPr lang="en-US" dirty="0" smtClean="0"/>
              <a:t>Coexistence of multiple constraints is possible, requires careful thought.</a:t>
            </a:r>
            <a:endParaRPr lang="en-US" dirty="0"/>
          </a:p>
        </p:txBody>
      </p:sp>
      <p:sp>
        <p:nvSpPr>
          <p:cNvPr id="4" name="Action Button: End 3">
            <a:hlinkClick r:id="rId3" action="ppaction://hlinksldjump" highlightClick="1"/>
          </p:cNvPr>
          <p:cNvSpPr/>
          <p:nvPr/>
        </p:nvSpPr>
        <p:spPr>
          <a:xfrm rot="16200000">
            <a:off x="11084320" y="393619"/>
            <a:ext cx="444986" cy="452122"/>
          </a:xfrm>
          <a:prstGeom prst="actionButtonEnd">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ction Button: End 6">
            <a:hlinkClick r:id="rId4" action="ppaction://hlinksldjump" highlightClick="1"/>
          </p:cNvPr>
          <p:cNvSpPr/>
          <p:nvPr/>
        </p:nvSpPr>
        <p:spPr>
          <a:xfrm>
            <a:off x="11623257" y="397187"/>
            <a:ext cx="374831" cy="444988"/>
          </a:xfrm>
          <a:prstGeom prst="actionButtonEnd">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ction Button: End 7">
            <a:hlinkClick r:id="rId5" action="ppaction://hlinksldjump" highlightClick="1"/>
          </p:cNvPr>
          <p:cNvSpPr/>
          <p:nvPr/>
        </p:nvSpPr>
        <p:spPr>
          <a:xfrm rot="10800000">
            <a:off x="10615538" y="400295"/>
            <a:ext cx="374831" cy="444988"/>
          </a:xfrm>
          <a:prstGeom prst="actionButtonEnd">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58</a:t>
            </a:fld>
            <a:endParaRPr lang="en-US"/>
          </a:p>
        </p:txBody>
      </p:sp>
    </p:spTree>
    <p:extLst>
      <p:ext uri="{BB962C8B-B14F-4D97-AF65-F5344CB8AC3E}">
        <p14:creationId xmlns:p14="http://schemas.microsoft.com/office/powerpoint/2010/main" val="2718771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Lifeboat Tracking Mission: Description</a:t>
            </a:r>
            <a:endParaRPr lang="en-US" b="1" dirty="0"/>
          </a:p>
        </p:txBody>
      </p:sp>
      <p:sp>
        <p:nvSpPr>
          <p:cNvPr id="3" name="Content Placeholder 2"/>
          <p:cNvSpPr>
            <a:spLocks noGrp="1"/>
          </p:cNvSpPr>
          <p:nvPr>
            <p:ph idx="1"/>
          </p:nvPr>
        </p:nvSpPr>
        <p:spPr/>
        <p:txBody>
          <a:bodyPr/>
          <a:lstStyle/>
          <a:p>
            <a:pPr marL="0" indent="0">
              <a:buNone/>
            </a:pPr>
            <a:r>
              <a:rPr lang="en-US" b="1" dirty="0" smtClean="0"/>
              <a:t>Purpose</a:t>
            </a:r>
          </a:p>
          <a:p>
            <a:r>
              <a:rPr lang="en-US" dirty="0"/>
              <a:t>Provide remote presence for locating, tracking, </a:t>
            </a:r>
            <a:r>
              <a:rPr lang="en-US" dirty="0" smtClean="0"/>
              <a:t>communications </a:t>
            </a:r>
            <a:r>
              <a:rPr lang="en-US" dirty="0"/>
              <a:t>and </a:t>
            </a:r>
            <a:r>
              <a:rPr lang="en-US" dirty="0" smtClean="0"/>
              <a:t>beaconing.</a:t>
            </a:r>
          </a:p>
          <a:p>
            <a:pPr marL="0" indent="0">
              <a:buNone/>
            </a:pPr>
            <a:r>
              <a:rPr lang="en-US" b="1" dirty="0" smtClean="0"/>
              <a:t>Phases</a:t>
            </a:r>
          </a:p>
          <a:p>
            <a:r>
              <a:rPr lang="en-US" dirty="0" smtClean="0"/>
              <a:t>Deploy/Launch, Rendezvous, </a:t>
            </a:r>
            <a:r>
              <a:rPr lang="en-US" dirty="0"/>
              <a:t>Track </a:t>
            </a:r>
            <a:r>
              <a:rPr lang="en-US" dirty="0" smtClean="0"/>
              <a:t>Lifeboat, Beacon/Communicate, Return/Recovery.</a:t>
            </a:r>
            <a:endParaRPr lang="en-US" dirty="0"/>
          </a:p>
          <a:p>
            <a:pPr marL="0" indent="0">
              <a:buNone/>
            </a:pPr>
            <a:r>
              <a:rPr lang="en-US" b="1" dirty="0"/>
              <a:t>Human Supervisory </a:t>
            </a:r>
            <a:r>
              <a:rPr lang="en-US" b="1" dirty="0" smtClean="0"/>
              <a:t>Role and Constraints</a:t>
            </a:r>
          </a:p>
          <a:p>
            <a:r>
              <a:rPr lang="en-US" dirty="0" smtClean="0"/>
              <a:t>Monitor, communicate, respond or </a:t>
            </a:r>
            <a:r>
              <a:rPr lang="en-US" dirty="0"/>
              <a:t>coordinate </a:t>
            </a:r>
            <a:r>
              <a:rPr lang="en-US" dirty="0" smtClean="0"/>
              <a:t>rescue effort.</a:t>
            </a:r>
          </a:p>
          <a:p>
            <a:r>
              <a:rPr lang="en-US" dirty="0" smtClean="0"/>
              <a:t>Low fuel condition and graceful-degradation response.</a:t>
            </a:r>
            <a:endParaRPr lang="en-US" dirty="0"/>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59</a:t>
            </a:fld>
            <a:endParaRPr lang="en-US"/>
          </a:p>
        </p:txBody>
      </p:sp>
    </p:spTree>
    <p:extLst>
      <p:ext uri="{BB962C8B-B14F-4D97-AF65-F5344CB8AC3E}">
        <p14:creationId xmlns:p14="http://schemas.microsoft.com/office/powerpoint/2010/main" val="40262541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Open-Source Licensing for Ethical Control</a:t>
            </a:r>
            <a:endParaRPr lang="en-US" dirty="0"/>
          </a:p>
        </p:txBody>
      </p:sp>
      <p:sp>
        <p:nvSpPr>
          <p:cNvPr id="3" name="Content Placeholder 2"/>
          <p:cNvSpPr>
            <a:spLocks noGrp="1"/>
          </p:cNvSpPr>
          <p:nvPr>
            <p:ph idx="1"/>
          </p:nvPr>
        </p:nvSpPr>
        <p:spPr>
          <a:xfrm>
            <a:off x="838200" y="1825624"/>
            <a:ext cx="10784840" cy="4687397"/>
          </a:xfrm>
        </p:spPr>
        <p:txBody>
          <a:bodyPr>
            <a:normAutofit fontScale="92500" lnSpcReduction="10000"/>
          </a:bodyPr>
          <a:lstStyle/>
          <a:p>
            <a:pPr marL="0" indent="0">
              <a:buNone/>
            </a:pPr>
            <a:r>
              <a:rPr lang="en-US" dirty="0"/>
              <a:t>All NPS work is published as open source with no restrictions on use.</a:t>
            </a:r>
          </a:p>
          <a:p>
            <a:r>
              <a:rPr lang="en-US" dirty="0">
                <a:hlinkClick r:id="rId3"/>
              </a:rPr>
              <a:t>https://savage.nps.edu/EthicalControl/license.html</a:t>
            </a:r>
            <a:r>
              <a:rPr lang="en-US" dirty="0"/>
              <a:t> (also </a:t>
            </a:r>
            <a:r>
              <a:rPr lang="en-US" dirty="0">
                <a:hlinkClick r:id="rId4"/>
              </a:rPr>
              <a:t>.txt</a:t>
            </a:r>
            <a:r>
              <a:rPr lang="en-US" dirty="0"/>
              <a:t>)</a:t>
            </a:r>
          </a:p>
          <a:p>
            <a:pPr marL="0" indent="0">
              <a:buNone/>
            </a:pPr>
            <a:endParaRPr lang="en-US" dirty="0" smtClean="0"/>
          </a:p>
          <a:p>
            <a:pPr marL="0" indent="0">
              <a:buNone/>
            </a:pPr>
            <a:r>
              <a:rPr lang="en-US" dirty="0" smtClean="0"/>
              <a:t>An excellent heuristic is to assume success – then what?</a:t>
            </a:r>
          </a:p>
          <a:p>
            <a:r>
              <a:rPr lang="en-US" dirty="0" smtClean="0"/>
              <a:t>Ethical Control of unmanned systems is critically important worldwide.</a:t>
            </a:r>
          </a:p>
          <a:p>
            <a:r>
              <a:rPr lang="en-US" dirty="0"/>
              <a:t>Ethical Control must be unambiguously defined in order to be actionable by humans (military professionals) under all </a:t>
            </a:r>
            <a:r>
              <a:rPr lang="en-US" dirty="0" smtClean="0"/>
              <a:t>conditions facing U.S. military.</a:t>
            </a:r>
            <a:endParaRPr lang="en-US" dirty="0"/>
          </a:p>
          <a:p>
            <a:r>
              <a:rPr lang="en-US" dirty="0" smtClean="0"/>
              <a:t>Ethical </a:t>
            </a:r>
            <a:r>
              <a:rPr lang="en-US" dirty="0"/>
              <a:t>Control </a:t>
            </a:r>
            <a:r>
              <a:rPr lang="en-US" dirty="0" smtClean="0"/>
              <a:t>must be implementable across a totally diverse set of evolving unmanned and C2 systems (both open and closed) in order to be effective.</a:t>
            </a:r>
          </a:p>
          <a:p>
            <a:r>
              <a:rPr lang="en-US" dirty="0" smtClean="0"/>
              <a:t>Ethical </a:t>
            </a:r>
            <a:r>
              <a:rPr lang="en-US" dirty="0"/>
              <a:t>Control </a:t>
            </a:r>
            <a:r>
              <a:rPr lang="en-US" dirty="0" smtClean="0"/>
              <a:t>concepts, syntax definitions and semantic relationships for lethal/lifesaving force thus </a:t>
            </a:r>
            <a:r>
              <a:rPr lang="en-US" i="1" dirty="0" smtClean="0"/>
              <a:t>cannot</a:t>
            </a:r>
            <a:r>
              <a:rPr lang="en-US" dirty="0" smtClean="0"/>
              <a:t> be subject to proprietary restrictions.</a:t>
            </a:r>
          </a:p>
          <a:p>
            <a:pPr marL="0" indent="0">
              <a:buNone/>
            </a:pPr>
            <a:endParaRPr lang="en-US" dirty="0"/>
          </a:p>
          <a:p>
            <a:endParaRPr lang="en-US" dirty="0"/>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6</a:t>
            </a:fld>
            <a:endParaRPr lang="en-US" dirty="0"/>
          </a:p>
        </p:txBody>
      </p:sp>
    </p:spTree>
    <p:extLst>
      <p:ext uri="{BB962C8B-B14F-4D97-AF65-F5344CB8AC3E}">
        <p14:creationId xmlns:p14="http://schemas.microsoft.com/office/powerpoint/2010/main" val="140808612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23406" y="365125"/>
            <a:ext cx="9030393" cy="1325563"/>
          </a:xfrm>
        </p:spPr>
        <p:txBody>
          <a:bodyPr/>
          <a:lstStyle/>
          <a:p>
            <a:r>
              <a:rPr lang="en-US" dirty="0" smtClean="0"/>
              <a:t>Lifeboat tracking mission</a:t>
            </a:r>
            <a:endParaRPr lang="en-US" dirty="0"/>
          </a:p>
        </p:txBody>
      </p:sp>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60</a:t>
            </a:fld>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1866" y="0"/>
            <a:ext cx="8768267" cy="6858000"/>
          </a:xfrm>
          <a:prstGeom prst="rect">
            <a:avLst/>
          </a:prstGeom>
        </p:spPr>
      </p:pic>
    </p:spTree>
    <p:extLst>
      <p:ext uri="{BB962C8B-B14F-4D97-AF65-F5344CB8AC3E}">
        <p14:creationId xmlns:p14="http://schemas.microsoft.com/office/powerpoint/2010/main" val="416356190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620375" cy="1325563"/>
          </a:xfrm>
          <a:solidFill>
            <a:schemeClr val="bg1"/>
          </a:solidFill>
          <a:ln>
            <a:solidFill>
              <a:schemeClr val="accent5">
                <a:lumMod val="75000"/>
              </a:schemeClr>
            </a:solidFill>
          </a:ln>
        </p:spPr>
        <p:txBody>
          <a:bodyPr>
            <a:normAutofit fontScale="90000"/>
          </a:bodyPr>
          <a:lstStyle/>
          <a:p>
            <a:pPr algn="ctr"/>
            <a:r>
              <a:rPr lang="en-US" sz="3600" dirty="0" smtClean="0"/>
              <a:t>SPARQL </a:t>
            </a:r>
            <a:r>
              <a:rPr lang="en-US" sz="3600" dirty="0"/>
              <a:t>query response </a:t>
            </a:r>
            <a:r>
              <a:rPr lang="en-US" sz="3200" b="1" dirty="0">
                <a:hlinkClick r:id="rId3"/>
              </a:rPr>
              <a:t>LifeboatTrackingConverted.MissionGoalsQuery_01_GoalBranches.rq.txt</a:t>
            </a:r>
            <a:endParaRPr lang="en-US" sz="3200" i="1" dirty="0"/>
          </a:p>
        </p:txBody>
      </p:sp>
      <p:sp>
        <p:nvSpPr>
          <p:cNvPr id="6" name="Slide Number Placeholder 5"/>
          <p:cNvSpPr>
            <a:spLocks noGrp="1"/>
          </p:cNvSpPr>
          <p:nvPr>
            <p:ph type="sldNum" sz="quarter" idx="12"/>
          </p:nvPr>
        </p:nvSpPr>
        <p:spPr/>
        <p:txBody>
          <a:bodyPr/>
          <a:lstStyle/>
          <a:p>
            <a:fld id="{B31A39DF-61A9-4ACA-B734-536BAC9BE44A}" type="slidenum">
              <a:rPr lang="en-US" smtClean="0"/>
              <a:t>61</a:t>
            </a:fld>
            <a:endParaRPr lang="en-US"/>
          </a:p>
        </p:txBody>
      </p:sp>
      <p:sp>
        <p:nvSpPr>
          <p:cNvPr id="5" name="Title 1"/>
          <p:cNvSpPr txBox="1">
            <a:spLocks/>
          </p:cNvSpPr>
          <p:nvPr/>
        </p:nvSpPr>
        <p:spPr>
          <a:xfrm>
            <a:off x="6353774" y="4733979"/>
            <a:ext cx="5465499" cy="143691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700" i="1" dirty="0"/>
          </a:p>
        </p:txBody>
      </p:sp>
      <p:pic>
        <p:nvPicPr>
          <p:cNvPr id="3" name="Picture 2"/>
          <p:cNvPicPr>
            <a:picLocks noChangeAspect="1"/>
          </p:cNvPicPr>
          <p:nvPr/>
        </p:nvPicPr>
        <p:blipFill>
          <a:blip r:embed="rId4"/>
          <a:stretch>
            <a:fillRect/>
          </a:stretch>
        </p:blipFill>
        <p:spPr>
          <a:xfrm>
            <a:off x="0" y="2328808"/>
            <a:ext cx="12192000" cy="3525573"/>
          </a:xfrm>
          <a:prstGeom prst="rect">
            <a:avLst/>
          </a:prstGeom>
        </p:spPr>
      </p:pic>
    </p:spTree>
    <p:extLst>
      <p:ext uri="{BB962C8B-B14F-4D97-AF65-F5344CB8AC3E}">
        <p14:creationId xmlns:p14="http://schemas.microsoft.com/office/powerpoint/2010/main" val="341672404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smtClean="0"/>
              <a:t>Pirates Seizing Merchant Mission: Design</a:t>
            </a:r>
            <a:endParaRPr lang="en-US" b="1" dirty="0"/>
          </a:p>
        </p:txBody>
      </p:sp>
      <p:sp>
        <p:nvSpPr>
          <p:cNvPr id="6" name="Content Placeholder 5"/>
          <p:cNvSpPr>
            <a:spLocks noGrp="1"/>
          </p:cNvSpPr>
          <p:nvPr>
            <p:ph idx="1"/>
          </p:nvPr>
        </p:nvSpPr>
        <p:spPr/>
        <p:txBody>
          <a:bodyPr>
            <a:normAutofit/>
          </a:bodyPr>
          <a:lstStyle/>
          <a:p>
            <a:pPr marL="0" indent="0">
              <a:buNone/>
            </a:pPr>
            <a:r>
              <a:rPr lang="en-US" b="1" dirty="0"/>
              <a:t>Motivations</a:t>
            </a:r>
          </a:p>
          <a:p>
            <a:r>
              <a:rPr lang="en-US" dirty="0" smtClean="0"/>
              <a:t>Necessity to apply lethal force against pirates distant from own ship, corresponding life-saving force potential for hostage merchant crew.</a:t>
            </a:r>
          </a:p>
          <a:p>
            <a:r>
              <a:rPr lang="en-US" dirty="0" smtClean="0"/>
              <a:t>Must operate over long time period, emphasize restraint throughout.</a:t>
            </a:r>
          </a:p>
          <a:p>
            <a:r>
              <a:rPr lang="en-US" dirty="0" smtClean="0"/>
              <a:t>Provide soft and strict supervisory checkpoints for human control.</a:t>
            </a:r>
            <a:endParaRPr lang="en-US" dirty="0"/>
          </a:p>
          <a:p>
            <a:pPr marL="0" indent="0">
              <a:buNone/>
            </a:pPr>
            <a:r>
              <a:rPr lang="en-US" b="1" dirty="0"/>
              <a:t>Lessons learned</a:t>
            </a:r>
          </a:p>
          <a:p>
            <a:r>
              <a:rPr lang="en-US" dirty="0" smtClean="0"/>
              <a:t>Concept of phases helped organize overall mission structure sensibly (approach, warning, attack, recovery).</a:t>
            </a:r>
          </a:p>
          <a:p>
            <a:r>
              <a:rPr lang="en-US" dirty="0" smtClean="0"/>
              <a:t>Looping is necessary, human control checkpoints help avoid deadlock. </a:t>
            </a:r>
            <a:endParaRPr lang="en-US" dirty="0"/>
          </a:p>
          <a:p>
            <a:endParaRPr lang="en-US" dirty="0"/>
          </a:p>
        </p:txBody>
      </p:sp>
      <p:sp>
        <p:nvSpPr>
          <p:cNvPr id="4" name="Action Button: End 3">
            <a:hlinkClick r:id="rId3" action="ppaction://hlinksldjump" highlightClick="1"/>
          </p:cNvPr>
          <p:cNvSpPr/>
          <p:nvPr/>
        </p:nvSpPr>
        <p:spPr>
          <a:xfrm rot="16200000">
            <a:off x="11084320" y="393619"/>
            <a:ext cx="444986" cy="452122"/>
          </a:xfrm>
          <a:prstGeom prst="actionButtonEnd">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ction Button: End 6">
            <a:hlinkClick r:id="rId4" action="ppaction://hlinksldjump" highlightClick="1"/>
          </p:cNvPr>
          <p:cNvSpPr/>
          <p:nvPr/>
        </p:nvSpPr>
        <p:spPr>
          <a:xfrm>
            <a:off x="11623257" y="397187"/>
            <a:ext cx="374831" cy="444988"/>
          </a:xfrm>
          <a:prstGeom prst="actionButtonEnd">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ction Button: End 7">
            <a:hlinkClick r:id="rId5" action="ppaction://hlinksldjump" highlightClick="1"/>
          </p:cNvPr>
          <p:cNvSpPr/>
          <p:nvPr/>
        </p:nvSpPr>
        <p:spPr>
          <a:xfrm rot="10800000">
            <a:off x="10615538" y="400295"/>
            <a:ext cx="374831" cy="444988"/>
          </a:xfrm>
          <a:prstGeom prst="actionButtonEnd">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62</a:t>
            </a:fld>
            <a:endParaRPr lang="en-US"/>
          </a:p>
        </p:txBody>
      </p:sp>
    </p:spTree>
    <p:extLst>
      <p:ext uri="{BB962C8B-B14F-4D97-AF65-F5344CB8AC3E}">
        <p14:creationId xmlns:p14="http://schemas.microsoft.com/office/powerpoint/2010/main" val="293801532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Pirates Seizing Merchant Mission: Description</a:t>
            </a:r>
            <a:endParaRPr lang="en-US" b="1" dirty="0"/>
          </a:p>
        </p:txBody>
      </p:sp>
      <p:sp>
        <p:nvSpPr>
          <p:cNvPr id="3" name="Content Placeholder 2"/>
          <p:cNvSpPr>
            <a:spLocks noGrp="1"/>
          </p:cNvSpPr>
          <p:nvPr>
            <p:ph idx="1"/>
          </p:nvPr>
        </p:nvSpPr>
        <p:spPr>
          <a:xfrm>
            <a:off x="838200" y="1825624"/>
            <a:ext cx="10515600" cy="4800881"/>
          </a:xfrm>
        </p:spPr>
        <p:txBody>
          <a:bodyPr>
            <a:normAutofit lnSpcReduction="10000"/>
          </a:bodyPr>
          <a:lstStyle/>
          <a:p>
            <a:pPr marL="0" indent="0">
              <a:buNone/>
            </a:pPr>
            <a:r>
              <a:rPr lang="en-US" b="1" dirty="0" smtClean="0"/>
              <a:t>Purpose</a:t>
            </a:r>
          </a:p>
          <a:p>
            <a:r>
              <a:rPr lang="en-US" dirty="0"/>
              <a:t>Overtake pirate small-boat gang attempting to capture threatened </a:t>
            </a:r>
            <a:r>
              <a:rPr lang="en-US" dirty="0" smtClean="0"/>
              <a:t>evading merchant ship.</a:t>
            </a:r>
          </a:p>
          <a:p>
            <a:pPr marL="0" indent="0">
              <a:buNone/>
            </a:pPr>
            <a:r>
              <a:rPr lang="en-US" b="1" dirty="0"/>
              <a:t>Phases</a:t>
            </a:r>
          </a:p>
          <a:p>
            <a:r>
              <a:rPr lang="en-US" dirty="0"/>
              <a:t>Deploy/Launch</a:t>
            </a:r>
            <a:r>
              <a:rPr lang="en-US" dirty="0" smtClean="0"/>
              <a:t>, Search, Approach and Track, Warning, Attack.</a:t>
            </a:r>
            <a:endParaRPr lang="en-US" dirty="0"/>
          </a:p>
          <a:p>
            <a:pPr marL="0" indent="0">
              <a:buNone/>
            </a:pPr>
            <a:r>
              <a:rPr lang="en-US" b="1" dirty="0"/>
              <a:t>Human Supervisory </a:t>
            </a:r>
            <a:r>
              <a:rPr lang="en-US" b="1" dirty="0" smtClean="0"/>
              <a:t>Role and Constraints</a:t>
            </a:r>
            <a:endParaRPr lang="en-US" b="1" dirty="0"/>
          </a:p>
          <a:p>
            <a:r>
              <a:rPr lang="en-US" dirty="0" smtClean="0"/>
              <a:t>Control pace of engagement, careful deliberate escalation.</a:t>
            </a:r>
          </a:p>
          <a:p>
            <a:r>
              <a:rPr lang="en-US" dirty="0"/>
              <a:t>Confirm IFFNU classification, must </a:t>
            </a:r>
            <a:r>
              <a:rPr lang="en-US" dirty="0" smtClean="0"/>
              <a:t>order </a:t>
            </a:r>
            <a:r>
              <a:rPr lang="en-US" dirty="0"/>
              <a:t>lethal force prior to </a:t>
            </a:r>
            <a:r>
              <a:rPr lang="en-US" dirty="0" smtClean="0"/>
              <a:t>use.</a:t>
            </a:r>
          </a:p>
          <a:p>
            <a:r>
              <a:rPr lang="en-US" dirty="0" smtClean="0"/>
              <a:t>Low fuel condition </a:t>
            </a:r>
            <a:r>
              <a:rPr lang="en-US" dirty="0"/>
              <a:t>and graceful-degradation response</a:t>
            </a:r>
            <a:r>
              <a:rPr lang="en-US" dirty="0" smtClean="0"/>
              <a:t>.</a:t>
            </a:r>
          </a:p>
          <a:p>
            <a:r>
              <a:rPr lang="en-US" dirty="0" smtClean="0"/>
              <a:t>Low </a:t>
            </a:r>
            <a:r>
              <a:rPr lang="en-US" dirty="0"/>
              <a:t>ammunition </a:t>
            </a:r>
            <a:r>
              <a:rPr lang="en-US" dirty="0" smtClean="0"/>
              <a:t>condition: fight to finish, or stand in reserve?</a:t>
            </a:r>
            <a:endParaRPr lang="en-US" dirty="0"/>
          </a:p>
          <a:p>
            <a:endParaRPr lang="en-US" dirty="0"/>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63</a:t>
            </a:fld>
            <a:endParaRPr lang="en-US"/>
          </a:p>
        </p:txBody>
      </p:sp>
    </p:spTree>
    <p:extLst>
      <p:ext uri="{BB962C8B-B14F-4D97-AF65-F5344CB8AC3E}">
        <p14:creationId xmlns:p14="http://schemas.microsoft.com/office/powerpoint/2010/main" val="201010250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39538" y="365125"/>
            <a:ext cx="8283633" cy="1325563"/>
          </a:xfrm>
        </p:spPr>
        <p:txBody>
          <a:bodyPr/>
          <a:lstStyle/>
          <a:p>
            <a:r>
              <a:rPr lang="en-US" dirty="0" smtClean="0"/>
              <a:t>Pirates attack merchant ship   1</a:t>
            </a:r>
            <a:endParaRPr lang="en-US" dirty="0"/>
          </a:p>
        </p:txBody>
      </p:sp>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64</a:t>
            </a:fld>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1400" y="0"/>
            <a:ext cx="8989200" cy="6858000"/>
          </a:xfrm>
          <a:prstGeom prst="rect">
            <a:avLst/>
          </a:prstGeom>
        </p:spPr>
      </p:pic>
    </p:spTree>
    <p:extLst>
      <p:ext uri="{BB962C8B-B14F-4D97-AF65-F5344CB8AC3E}">
        <p14:creationId xmlns:p14="http://schemas.microsoft.com/office/powerpoint/2010/main" val="392245100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73284" y="365125"/>
            <a:ext cx="8283632" cy="1325563"/>
          </a:xfrm>
        </p:spPr>
        <p:txBody>
          <a:bodyPr/>
          <a:lstStyle/>
          <a:p>
            <a:r>
              <a:rPr lang="en-US" dirty="0"/>
              <a:t>Pirates attack merchant ship   </a:t>
            </a:r>
            <a:r>
              <a:rPr lang="en-US" dirty="0" smtClean="0"/>
              <a:t>2</a:t>
            </a:r>
            <a:endParaRPr lang="en-US" dirty="0"/>
          </a:p>
        </p:txBody>
      </p:sp>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65</a:t>
            </a:fld>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6528" y="0"/>
            <a:ext cx="8818943" cy="6858000"/>
          </a:xfrm>
          <a:prstGeom prst="rect">
            <a:avLst/>
          </a:prstGeom>
        </p:spPr>
      </p:pic>
    </p:spTree>
    <p:extLst>
      <p:ext uri="{BB962C8B-B14F-4D97-AF65-F5344CB8AC3E}">
        <p14:creationId xmlns:p14="http://schemas.microsoft.com/office/powerpoint/2010/main" val="38374162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23160" y="365125"/>
            <a:ext cx="7705898" cy="1325563"/>
          </a:xfrm>
        </p:spPr>
        <p:txBody>
          <a:bodyPr/>
          <a:lstStyle/>
          <a:p>
            <a:r>
              <a:rPr lang="en-US" dirty="0" smtClean="0"/>
              <a:t>Pirates attack merchant ship   3</a:t>
            </a:r>
            <a:endParaRPr lang="en-US" dirty="0"/>
          </a:p>
        </p:txBody>
      </p:sp>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66</a:t>
            </a:fld>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51520" y="0"/>
            <a:ext cx="9088960" cy="6858000"/>
          </a:xfrm>
          <a:prstGeom prst="rect">
            <a:avLst/>
          </a:prstGeom>
        </p:spPr>
      </p:pic>
    </p:spTree>
    <p:extLst>
      <p:ext uri="{BB962C8B-B14F-4D97-AF65-F5344CB8AC3E}">
        <p14:creationId xmlns:p14="http://schemas.microsoft.com/office/powerpoint/2010/main" val="366655399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7356480" cy="6858000"/>
          </a:xfrm>
          <a:prstGeom prst="rect">
            <a:avLst/>
          </a:prstGeom>
        </p:spPr>
      </p:pic>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67</a:t>
            </a:fld>
            <a:endParaRPr lang="en-US"/>
          </a:p>
        </p:txBody>
      </p:sp>
      <p:sp>
        <p:nvSpPr>
          <p:cNvPr id="2" name="Title 1"/>
          <p:cNvSpPr>
            <a:spLocks noGrp="1"/>
          </p:cNvSpPr>
          <p:nvPr>
            <p:ph type="title"/>
          </p:nvPr>
        </p:nvSpPr>
        <p:spPr>
          <a:xfrm>
            <a:off x="5324670" y="4215857"/>
            <a:ext cx="6571860" cy="1419957"/>
          </a:xfrm>
          <a:ln>
            <a:solidFill>
              <a:schemeClr val="accent5">
                <a:lumMod val="50000"/>
              </a:schemeClr>
            </a:solidFill>
          </a:ln>
        </p:spPr>
        <p:txBody>
          <a:bodyPr>
            <a:normAutofit/>
          </a:bodyPr>
          <a:lstStyle/>
          <a:p>
            <a:pPr algn="ctr"/>
            <a:r>
              <a:rPr lang="en-US" sz="2800" b="1" dirty="0" err="1" smtClean="0">
                <a:hlinkClick r:id="rId4"/>
              </a:rPr>
              <a:t>PiratesSeizingMerchantDefenseConverted.ttl</a:t>
            </a:r>
            <a:r>
              <a:rPr lang="en-US" sz="2800" b="1" dirty="0" smtClean="0"/>
              <a:t> Turtle excerpt autogenerated in gitlab.nps.edu version control</a:t>
            </a:r>
            <a:endParaRPr lang="en-US" sz="2800" dirty="0"/>
          </a:p>
        </p:txBody>
      </p:sp>
    </p:spTree>
    <p:extLst>
      <p:ext uri="{BB962C8B-B14F-4D97-AF65-F5344CB8AC3E}">
        <p14:creationId xmlns:p14="http://schemas.microsoft.com/office/powerpoint/2010/main" val="398574172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845819"/>
          </a:xfrm>
          <a:solidFill>
            <a:schemeClr val="bg1"/>
          </a:solidFill>
          <a:ln>
            <a:solidFill>
              <a:schemeClr val="accent5">
                <a:lumMod val="75000"/>
              </a:schemeClr>
            </a:solidFill>
          </a:ln>
        </p:spPr>
        <p:txBody>
          <a:bodyPr>
            <a:normAutofit fontScale="90000"/>
          </a:bodyPr>
          <a:lstStyle/>
          <a:p>
            <a:pPr algn="ctr"/>
            <a:r>
              <a:rPr lang="en-US" sz="2800" dirty="0" smtClean="0"/>
              <a:t>SPARQL </a:t>
            </a:r>
            <a:r>
              <a:rPr lang="en-US" sz="2800" dirty="0"/>
              <a:t>query response </a:t>
            </a:r>
            <a:r>
              <a:rPr lang="en-US" sz="2800" b="1" dirty="0">
                <a:hlinkClick r:id="rId3"/>
              </a:rPr>
              <a:t>PiratesSeizingMerchantDefenseConverted.MissionGoalsQuery_01_GoalBranches.rq.txt</a:t>
            </a:r>
            <a:endParaRPr lang="en-US" sz="2800" i="1" dirty="0"/>
          </a:p>
        </p:txBody>
      </p:sp>
      <p:sp>
        <p:nvSpPr>
          <p:cNvPr id="6" name="Slide Number Placeholder 5"/>
          <p:cNvSpPr>
            <a:spLocks noGrp="1"/>
          </p:cNvSpPr>
          <p:nvPr>
            <p:ph type="sldNum" sz="quarter" idx="12"/>
          </p:nvPr>
        </p:nvSpPr>
        <p:spPr>
          <a:xfrm>
            <a:off x="8853491" y="6356350"/>
            <a:ext cx="2743200" cy="365125"/>
          </a:xfrm>
        </p:spPr>
        <p:txBody>
          <a:bodyPr/>
          <a:lstStyle/>
          <a:p>
            <a:fld id="{B31A39DF-61A9-4ACA-B734-536BAC9BE44A}" type="slidenum">
              <a:rPr lang="en-US" smtClean="0"/>
              <a:t>68</a:t>
            </a:fld>
            <a:endParaRPr lang="en-US"/>
          </a:p>
        </p:txBody>
      </p:sp>
      <p:sp>
        <p:nvSpPr>
          <p:cNvPr id="5" name="Title 1"/>
          <p:cNvSpPr txBox="1">
            <a:spLocks/>
          </p:cNvSpPr>
          <p:nvPr/>
        </p:nvSpPr>
        <p:spPr>
          <a:xfrm>
            <a:off x="6353774" y="4733979"/>
            <a:ext cx="5465499" cy="143691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700" i="1" dirty="0"/>
          </a:p>
        </p:txBody>
      </p:sp>
      <p:pic>
        <p:nvPicPr>
          <p:cNvPr id="3" name="Picture 2"/>
          <p:cNvPicPr>
            <a:picLocks noChangeAspect="1"/>
          </p:cNvPicPr>
          <p:nvPr/>
        </p:nvPicPr>
        <p:blipFill>
          <a:blip r:embed="rId4"/>
          <a:stretch>
            <a:fillRect/>
          </a:stretch>
        </p:blipFill>
        <p:spPr>
          <a:xfrm>
            <a:off x="975347" y="845820"/>
            <a:ext cx="10241305" cy="5927286"/>
          </a:xfrm>
          <a:prstGeom prst="rect">
            <a:avLst/>
          </a:prstGeom>
        </p:spPr>
      </p:pic>
    </p:spTree>
    <p:extLst>
      <p:ext uri="{BB962C8B-B14F-4D97-AF65-F5344CB8AC3E}">
        <p14:creationId xmlns:p14="http://schemas.microsoft.com/office/powerpoint/2010/main" val="282035001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smtClean="0"/>
              <a:t>Hospital Ship EM Decoy Scenario: Design</a:t>
            </a:r>
            <a:endParaRPr lang="en-US" b="1" dirty="0"/>
          </a:p>
        </p:txBody>
      </p:sp>
      <p:sp>
        <p:nvSpPr>
          <p:cNvPr id="6" name="Content Placeholder 5"/>
          <p:cNvSpPr>
            <a:spLocks noGrp="1"/>
          </p:cNvSpPr>
          <p:nvPr>
            <p:ph idx="1"/>
          </p:nvPr>
        </p:nvSpPr>
        <p:spPr>
          <a:xfrm>
            <a:off x="838200" y="1825625"/>
            <a:ext cx="10823294" cy="4351338"/>
          </a:xfrm>
        </p:spPr>
        <p:txBody>
          <a:bodyPr>
            <a:normAutofit/>
          </a:bodyPr>
          <a:lstStyle/>
          <a:p>
            <a:pPr marL="0" indent="0">
              <a:buNone/>
            </a:pPr>
            <a:r>
              <a:rPr lang="en-US" dirty="0"/>
              <a:t>Motivations</a:t>
            </a:r>
          </a:p>
          <a:p>
            <a:r>
              <a:rPr lang="en-US" dirty="0" smtClean="0"/>
              <a:t>Simplistic sense-decide-act responses easily exploitable by adversary.</a:t>
            </a:r>
          </a:p>
          <a:p>
            <a:r>
              <a:rPr lang="en-US" dirty="0" smtClean="0"/>
              <a:t>Failure to operate with ethical control results in blue-on-blue damage, self-inflicted war crime, likely stand down of all unmanned systems.</a:t>
            </a:r>
          </a:p>
          <a:p>
            <a:r>
              <a:rPr lang="en-US" dirty="0" smtClean="0"/>
              <a:t>Compare/contrast mission operations with/without ethical control.</a:t>
            </a:r>
            <a:endParaRPr lang="en-US" dirty="0"/>
          </a:p>
          <a:p>
            <a:pPr marL="0" indent="0">
              <a:buNone/>
            </a:pPr>
            <a:r>
              <a:rPr lang="en-US" dirty="0"/>
              <a:t>Lessons learned</a:t>
            </a:r>
          </a:p>
          <a:p>
            <a:r>
              <a:rPr lang="en-US" dirty="0" smtClean="0"/>
              <a:t>Historical context: </a:t>
            </a:r>
            <a:r>
              <a:rPr lang="en-US" dirty="0" smtClean="0">
                <a:hlinkClick r:id="rId3"/>
              </a:rPr>
              <a:t>False flag</a:t>
            </a:r>
            <a:r>
              <a:rPr lang="en-US" dirty="0" smtClean="0"/>
              <a:t> scenario where opponent appears friendly.</a:t>
            </a:r>
          </a:p>
          <a:p>
            <a:r>
              <a:rPr lang="en-US" dirty="0" smtClean="0"/>
              <a:t>Comparison with OODA loop principles ensures that human-robot teamed operations are well understood and tactically effective.</a:t>
            </a:r>
            <a:endParaRPr lang="en-US" dirty="0"/>
          </a:p>
          <a:p>
            <a:endParaRPr lang="en-US" dirty="0"/>
          </a:p>
        </p:txBody>
      </p:sp>
      <p:sp>
        <p:nvSpPr>
          <p:cNvPr id="4" name="Action Button: End 3">
            <a:hlinkClick r:id="rId4" action="ppaction://hlinksldjump" highlightClick="1"/>
          </p:cNvPr>
          <p:cNvSpPr/>
          <p:nvPr/>
        </p:nvSpPr>
        <p:spPr>
          <a:xfrm rot="16200000">
            <a:off x="11084320" y="393619"/>
            <a:ext cx="444986" cy="452122"/>
          </a:xfrm>
          <a:prstGeom prst="actionButtonEnd">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ction Button: End 7">
            <a:hlinkClick r:id="rId5" action="ppaction://hlinksldjump" highlightClick="1"/>
          </p:cNvPr>
          <p:cNvSpPr/>
          <p:nvPr/>
        </p:nvSpPr>
        <p:spPr>
          <a:xfrm rot="10800000">
            <a:off x="10615538" y="400295"/>
            <a:ext cx="374831" cy="444988"/>
          </a:xfrm>
          <a:prstGeom prst="actionButtonEnd">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69</a:t>
            </a:fld>
            <a:endParaRPr lang="en-US"/>
          </a:p>
        </p:txBody>
      </p:sp>
    </p:spTree>
    <p:extLst>
      <p:ext uri="{BB962C8B-B14F-4D97-AF65-F5344CB8AC3E}">
        <p14:creationId xmlns:p14="http://schemas.microsoft.com/office/powerpoint/2010/main" val="12389345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948" y="1756392"/>
            <a:ext cx="10515600" cy="2355638"/>
          </a:xfrm>
        </p:spPr>
        <p:txBody>
          <a:bodyPr/>
          <a:lstStyle/>
          <a:p>
            <a:r>
              <a:rPr lang="en-US" dirty="0" smtClean="0"/>
              <a:t>Background History</a:t>
            </a:r>
            <a:endParaRPr lang="en-US" dirty="0"/>
          </a:p>
        </p:txBody>
      </p:sp>
      <p:sp>
        <p:nvSpPr>
          <p:cNvPr id="4" name="Text Placeholder 3"/>
          <p:cNvSpPr>
            <a:spLocks noGrp="1"/>
          </p:cNvSpPr>
          <p:nvPr>
            <p:ph type="body" idx="1"/>
          </p:nvPr>
        </p:nvSpPr>
        <p:spPr>
          <a:xfrm>
            <a:off x="495948" y="4549833"/>
            <a:ext cx="11409914" cy="2039389"/>
          </a:xfrm>
        </p:spPr>
        <p:txBody>
          <a:bodyPr>
            <a:noAutofit/>
          </a:bodyPr>
          <a:lstStyle/>
          <a:p>
            <a:r>
              <a:rPr lang="en-US" sz="3000" dirty="0" smtClean="0"/>
              <a:t>Many years of work have composed multiple fields of study to provide techniques for maintaining human ethical control of unmanned systems.</a:t>
            </a:r>
            <a:r>
              <a:rPr lang="en-US" sz="3200" dirty="0"/>
              <a:t> </a:t>
            </a:r>
            <a:endParaRPr lang="en-US" sz="3200" dirty="0" smtClean="0"/>
          </a:p>
          <a:p>
            <a:r>
              <a:rPr lang="en-US" sz="3200" dirty="0" smtClean="0"/>
              <a:t>In </a:t>
            </a:r>
            <a:r>
              <a:rPr lang="en-US" sz="3200" dirty="0"/>
              <a:t>this work, ethical theory meets professional practice. Each step must work for human commanders and unmanned systems alike.</a:t>
            </a:r>
            <a:endParaRPr lang="en-US" sz="3000" dirty="0"/>
          </a:p>
        </p:txBody>
      </p:sp>
      <p:sp>
        <p:nvSpPr>
          <p:cNvPr id="3" name="Action Button: End 2">
            <a:hlinkClick r:id="rId3" action="ppaction://hlinksldjump" highlightClick="1"/>
          </p:cNvPr>
          <p:cNvSpPr/>
          <p:nvPr/>
        </p:nvSpPr>
        <p:spPr>
          <a:xfrm rot="16200000">
            <a:off x="11130742" y="403170"/>
            <a:ext cx="569422" cy="627611"/>
          </a:xfrm>
          <a:prstGeom prst="actionButtonEnd">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7</a:t>
            </a:fld>
            <a:endParaRPr lang="en-US"/>
          </a:p>
        </p:txBody>
      </p:sp>
    </p:spTree>
    <p:extLst>
      <p:ext uri="{BB962C8B-B14F-4D97-AF65-F5344CB8AC3E}">
        <p14:creationId xmlns:p14="http://schemas.microsoft.com/office/powerpoint/2010/main" val="388106200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Hospital Ship EM Decoy Missions: Description</a:t>
            </a:r>
            <a:endParaRPr lang="en-US" b="1" dirty="0"/>
          </a:p>
        </p:txBody>
      </p:sp>
      <p:sp>
        <p:nvSpPr>
          <p:cNvPr id="3" name="Content Placeholder 2"/>
          <p:cNvSpPr>
            <a:spLocks noGrp="1"/>
          </p:cNvSpPr>
          <p:nvPr>
            <p:ph idx="1"/>
          </p:nvPr>
        </p:nvSpPr>
        <p:spPr>
          <a:xfrm>
            <a:off x="838200" y="1825625"/>
            <a:ext cx="10657840" cy="4351338"/>
          </a:xfrm>
        </p:spPr>
        <p:txBody>
          <a:bodyPr>
            <a:normAutofit/>
          </a:bodyPr>
          <a:lstStyle/>
          <a:p>
            <a:pPr marL="0" indent="0">
              <a:buNone/>
            </a:pPr>
            <a:r>
              <a:rPr lang="en-US" b="1" dirty="0" smtClean="0"/>
              <a:t>Purpose: Comparison </a:t>
            </a:r>
          </a:p>
          <a:p>
            <a:r>
              <a:rPr lang="en-US" dirty="0"/>
              <a:t>Immediate reaction by </a:t>
            </a:r>
            <a:r>
              <a:rPr lang="en-US" dirty="0" smtClean="0"/>
              <a:t>robot swarm using only Sense-Decide-Act cycle results </a:t>
            </a:r>
            <a:r>
              <a:rPr lang="en-US" dirty="0"/>
              <a:t>in </a:t>
            </a:r>
            <a:r>
              <a:rPr lang="en-US" dirty="0" smtClean="0"/>
              <a:t>unintended blue-on-blue </a:t>
            </a:r>
            <a:r>
              <a:rPr lang="en-US" dirty="0"/>
              <a:t>war </a:t>
            </a:r>
            <a:r>
              <a:rPr lang="en-US" dirty="0" smtClean="0"/>
              <a:t>crime.</a:t>
            </a:r>
          </a:p>
          <a:p>
            <a:r>
              <a:rPr lang="en-US" dirty="0" smtClean="0"/>
              <a:t>Ethical </a:t>
            </a:r>
            <a:r>
              <a:rPr lang="en-US" dirty="0"/>
              <a:t>Control constraints </a:t>
            </a:r>
            <a:r>
              <a:rPr lang="en-US" dirty="0" smtClean="0"/>
              <a:t>(identity, OODA orientation to confirm) prevent </a:t>
            </a:r>
            <a:r>
              <a:rPr lang="en-US" dirty="0"/>
              <a:t>automatic counterattack, accelerates </a:t>
            </a:r>
            <a:r>
              <a:rPr lang="en-US" dirty="0" smtClean="0"/>
              <a:t>defense.</a:t>
            </a:r>
          </a:p>
          <a:p>
            <a:pPr marL="0" indent="0">
              <a:buNone/>
            </a:pPr>
            <a:r>
              <a:rPr lang="en-US" b="1" dirty="0"/>
              <a:t>Phases</a:t>
            </a:r>
          </a:p>
          <a:p>
            <a:r>
              <a:rPr lang="en-US" dirty="0" smtClean="0"/>
              <a:t>Set </a:t>
            </a:r>
            <a:r>
              <a:rPr lang="en-US" dirty="0"/>
              <a:t>r</a:t>
            </a:r>
            <a:r>
              <a:rPr lang="en-US" dirty="0" smtClean="0"/>
              <a:t>esponse thresholds, detect threat, counterattack ship or threat.</a:t>
            </a:r>
            <a:endParaRPr lang="en-US" dirty="0"/>
          </a:p>
          <a:p>
            <a:pPr marL="0" indent="0">
              <a:buNone/>
            </a:pPr>
            <a:r>
              <a:rPr lang="en-US" b="1" dirty="0"/>
              <a:t>Human Supervisory Role</a:t>
            </a:r>
          </a:p>
          <a:p>
            <a:r>
              <a:rPr lang="en-US" dirty="0"/>
              <a:t>Confirm </a:t>
            </a:r>
            <a:r>
              <a:rPr lang="en-US" dirty="0" smtClean="0"/>
              <a:t>IFFNU </a:t>
            </a:r>
            <a:r>
              <a:rPr lang="en-US" dirty="0"/>
              <a:t>classification, </a:t>
            </a:r>
            <a:r>
              <a:rPr lang="en-US" dirty="0" smtClean="0"/>
              <a:t>must permit </a:t>
            </a:r>
            <a:r>
              <a:rPr lang="en-US" dirty="0"/>
              <a:t>lethal force</a:t>
            </a:r>
            <a:r>
              <a:rPr lang="en-US" dirty="0" smtClean="0"/>
              <a:t> prior to use.</a:t>
            </a:r>
            <a:endParaRPr lang="en-US" dirty="0"/>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70</a:t>
            </a:fld>
            <a:endParaRPr lang="en-US"/>
          </a:p>
        </p:txBody>
      </p:sp>
    </p:spTree>
    <p:extLst>
      <p:ext uri="{BB962C8B-B14F-4D97-AF65-F5344CB8AC3E}">
        <p14:creationId xmlns:p14="http://schemas.microsoft.com/office/powerpoint/2010/main" val="145032452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p:cNvSpPr/>
          <p:nvPr/>
        </p:nvSpPr>
        <p:spPr>
          <a:xfrm>
            <a:off x="2155043" y="0"/>
            <a:ext cx="8555843"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356657" y="1259205"/>
            <a:ext cx="8125691" cy="1325563"/>
          </a:xfrm>
        </p:spPr>
        <p:txBody>
          <a:bodyPr/>
          <a:lstStyle/>
          <a:p>
            <a:r>
              <a:rPr lang="en-US" dirty="0" smtClean="0"/>
              <a:t>Hospital ship EM Decoy: Opponent Actions</a:t>
            </a:r>
            <a:endParaRPr lang="en-US" dirty="0"/>
          </a:p>
        </p:txBody>
      </p:sp>
      <p:sp>
        <p:nvSpPr>
          <p:cNvPr id="7"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71</a:t>
            </a:fld>
            <a:endParaRPr lang="en-US"/>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8608" y="1177131"/>
            <a:ext cx="8512278" cy="3154953"/>
          </a:xfrm>
          <a:prstGeom prst="rect">
            <a:avLst/>
          </a:prstGeom>
        </p:spPr>
      </p:pic>
      <p:sp>
        <p:nvSpPr>
          <p:cNvPr id="6" name="TextBox 5"/>
          <p:cNvSpPr txBox="1"/>
          <p:nvPr/>
        </p:nvSpPr>
        <p:spPr>
          <a:xfrm>
            <a:off x="4657443" y="5180250"/>
            <a:ext cx="3308382" cy="523220"/>
          </a:xfrm>
          <a:prstGeom prst="rect">
            <a:avLst/>
          </a:prstGeom>
          <a:noFill/>
        </p:spPr>
        <p:txBody>
          <a:bodyPr wrap="square" rtlCol="0">
            <a:spAutoFit/>
          </a:bodyPr>
          <a:lstStyle/>
          <a:p>
            <a:pPr algn="ctr"/>
            <a:r>
              <a:rPr lang="en-US" sz="2800" b="1" dirty="0" smtClean="0">
                <a:solidFill>
                  <a:schemeClr val="accent1">
                    <a:lumMod val="75000"/>
                  </a:schemeClr>
                </a:solidFill>
              </a:rPr>
              <a:t>Simple yet effective</a:t>
            </a:r>
            <a:endParaRPr lang="en-US" sz="2800" b="1" dirty="0">
              <a:solidFill>
                <a:schemeClr val="accent1">
                  <a:lumMod val="75000"/>
                </a:schemeClr>
              </a:solidFill>
            </a:endParaRPr>
          </a:p>
        </p:txBody>
      </p:sp>
    </p:spTree>
    <p:extLst>
      <p:ext uri="{BB962C8B-B14F-4D97-AF65-F5344CB8AC3E}">
        <p14:creationId xmlns:p14="http://schemas.microsoft.com/office/powerpoint/2010/main" val="122557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65960" y="365125"/>
            <a:ext cx="7967749" cy="1325563"/>
          </a:xfrm>
        </p:spPr>
        <p:txBody>
          <a:bodyPr/>
          <a:lstStyle/>
          <a:p>
            <a:r>
              <a:rPr lang="en-US" dirty="0" smtClean="0"/>
              <a:t>Hospital ship EM Decoy: Robot Responses</a:t>
            </a:r>
            <a:endParaRPr lang="en-US" dirty="0"/>
          </a:p>
        </p:txBody>
      </p:sp>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72</a:t>
            </a:fld>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6211" y="0"/>
            <a:ext cx="8479578" cy="6858000"/>
          </a:xfrm>
          <a:prstGeom prst="rect">
            <a:avLst/>
          </a:prstGeom>
        </p:spPr>
      </p:pic>
    </p:spTree>
    <p:extLst>
      <p:ext uri="{BB962C8B-B14F-4D97-AF65-F5344CB8AC3E}">
        <p14:creationId xmlns:p14="http://schemas.microsoft.com/office/powerpoint/2010/main" val="342539348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16977" y="4756369"/>
            <a:ext cx="12192000" cy="2057940"/>
          </a:xfrm>
          <a:prstGeom prst="rect">
            <a:avLst/>
          </a:prstGeom>
        </p:spPr>
      </p:pic>
      <p:pic>
        <p:nvPicPr>
          <p:cNvPr id="8" name="Picture 7"/>
          <p:cNvPicPr>
            <a:picLocks noChangeAspect="1"/>
          </p:cNvPicPr>
          <p:nvPr/>
        </p:nvPicPr>
        <p:blipFill>
          <a:blip r:embed="rId4"/>
          <a:stretch>
            <a:fillRect/>
          </a:stretch>
        </p:blipFill>
        <p:spPr>
          <a:xfrm>
            <a:off x="0" y="2892877"/>
            <a:ext cx="12208977" cy="1449297"/>
          </a:xfrm>
          <a:prstGeom prst="rect">
            <a:avLst/>
          </a:prstGeom>
          <a:solidFill>
            <a:schemeClr val="bg1"/>
          </a:solidFill>
        </p:spPr>
      </p:pic>
      <p:pic>
        <p:nvPicPr>
          <p:cNvPr id="4" name="Picture 3"/>
          <p:cNvPicPr>
            <a:picLocks noChangeAspect="1"/>
          </p:cNvPicPr>
          <p:nvPr/>
        </p:nvPicPr>
        <p:blipFill>
          <a:blip r:embed="rId5"/>
          <a:stretch>
            <a:fillRect/>
          </a:stretch>
        </p:blipFill>
        <p:spPr>
          <a:xfrm>
            <a:off x="1" y="258186"/>
            <a:ext cx="12200488" cy="2065950"/>
          </a:xfrm>
          <a:prstGeom prst="rect">
            <a:avLst/>
          </a:prstGeom>
          <a:solidFill>
            <a:schemeClr val="bg1"/>
          </a:solidFill>
        </p:spPr>
      </p:pic>
      <p:sp>
        <p:nvSpPr>
          <p:cNvPr id="2" name="Title 1"/>
          <p:cNvSpPr>
            <a:spLocks noGrp="1"/>
          </p:cNvSpPr>
          <p:nvPr>
            <p:ph type="title"/>
          </p:nvPr>
        </p:nvSpPr>
        <p:spPr>
          <a:xfrm>
            <a:off x="0" y="2"/>
            <a:ext cx="12192000" cy="442855"/>
          </a:xfrm>
          <a:solidFill>
            <a:schemeClr val="bg1"/>
          </a:solidFill>
          <a:ln>
            <a:solidFill>
              <a:schemeClr val="accent5">
                <a:lumMod val="75000"/>
              </a:schemeClr>
            </a:solidFill>
          </a:ln>
        </p:spPr>
        <p:txBody>
          <a:bodyPr>
            <a:normAutofit fontScale="90000"/>
          </a:bodyPr>
          <a:lstStyle/>
          <a:p>
            <a:pPr algn="ctr"/>
            <a:r>
              <a:rPr lang="en-US" sz="2000" dirty="0" smtClean="0"/>
              <a:t>SPARQL </a:t>
            </a:r>
            <a:r>
              <a:rPr lang="en-US" sz="2000" dirty="0"/>
              <a:t>query response </a:t>
            </a:r>
            <a:r>
              <a:rPr lang="en-US" sz="2000" dirty="0">
                <a:hlinkClick r:id="rId6"/>
              </a:rPr>
              <a:t>resultsHospitalShipEmDecoy1.OpponentConverted.MissionGoalsQuery_01_GoalBranches.rq.txt</a:t>
            </a:r>
            <a:endParaRPr lang="en-US" sz="2000" i="1" dirty="0"/>
          </a:p>
        </p:txBody>
      </p:sp>
      <p:sp>
        <p:nvSpPr>
          <p:cNvPr id="6" name="Slide Number Placeholder 5"/>
          <p:cNvSpPr>
            <a:spLocks noGrp="1"/>
          </p:cNvSpPr>
          <p:nvPr>
            <p:ph type="sldNum" sz="quarter" idx="12"/>
          </p:nvPr>
        </p:nvSpPr>
        <p:spPr/>
        <p:txBody>
          <a:bodyPr/>
          <a:lstStyle/>
          <a:p>
            <a:fld id="{B31A39DF-61A9-4ACA-B734-536BAC9BE44A}" type="slidenum">
              <a:rPr lang="en-US" smtClean="0"/>
              <a:t>73</a:t>
            </a:fld>
            <a:endParaRPr lang="en-US"/>
          </a:p>
        </p:txBody>
      </p:sp>
      <p:sp>
        <p:nvSpPr>
          <p:cNvPr id="7" name="Title 1"/>
          <p:cNvSpPr txBox="1">
            <a:spLocks/>
          </p:cNvSpPr>
          <p:nvPr/>
        </p:nvSpPr>
        <p:spPr>
          <a:xfrm>
            <a:off x="0" y="2600830"/>
            <a:ext cx="12115800" cy="430339"/>
          </a:xfrm>
          <a:prstGeom prst="rect">
            <a:avLst/>
          </a:prstGeom>
          <a:solidFill>
            <a:schemeClr val="bg1"/>
          </a:solidFill>
          <a:ln>
            <a:solidFill>
              <a:schemeClr val="accent5">
                <a:lumMod val="75000"/>
              </a:schemeClr>
            </a:solid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t>SPARQL </a:t>
            </a:r>
            <a:r>
              <a:rPr lang="en-US" sz="2000" dirty="0" smtClean="0"/>
              <a:t>query response </a:t>
            </a:r>
            <a:r>
              <a:rPr lang="en-US" sz="2000" dirty="0">
                <a:hlinkClick r:id="rId7"/>
              </a:rPr>
              <a:t>HospitalShipEmDecoy2.Defender.SenseDecideActConverted.MissionGoalsQuery_01_GoalBranches.rq.txt</a:t>
            </a:r>
            <a:endParaRPr lang="en-US" sz="2000" dirty="0"/>
          </a:p>
        </p:txBody>
      </p:sp>
      <p:sp>
        <p:nvSpPr>
          <p:cNvPr id="10" name="TextBox 9"/>
          <p:cNvSpPr txBox="1"/>
          <p:nvPr/>
        </p:nvSpPr>
        <p:spPr>
          <a:xfrm>
            <a:off x="8488" y="4471174"/>
            <a:ext cx="12192000" cy="677108"/>
          </a:xfrm>
          <a:prstGeom prst="rect">
            <a:avLst/>
          </a:prstGeom>
          <a:solidFill>
            <a:schemeClr val="bg1"/>
          </a:solidFill>
          <a:ln>
            <a:solidFill>
              <a:schemeClr val="accent5">
                <a:lumMod val="75000"/>
              </a:schemeClr>
            </a:solidFill>
          </a:ln>
        </p:spPr>
        <p:txBody>
          <a:bodyPr wrap="square" rtlCol="0">
            <a:spAutoFit/>
          </a:bodyPr>
          <a:lstStyle/>
          <a:p>
            <a:pPr algn="ctr"/>
            <a:r>
              <a:rPr lang="en-US" sz="1900" dirty="0"/>
              <a:t>SPARQL </a:t>
            </a:r>
            <a:r>
              <a:rPr lang="en-US" sz="1900" dirty="0" smtClean="0"/>
              <a:t>query response </a:t>
            </a:r>
            <a:r>
              <a:rPr lang="en-US" sz="1900" dirty="0">
                <a:hlinkClick r:id="rId8"/>
              </a:rPr>
              <a:t>HospitalShipEmDecoy3.Defender.EthicalControlOODAConverted.MissionGoalsQuery_01_GoalBranches.rq.txt</a:t>
            </a:r>
            <a:endParaRPr lang="en-US" sz="1900" dirty="0"/>
          </a:p>
        </p:txBody>
      </p:sp>
    </p:spTree>
    <p:extLst>
      <p:ext uri="{BB962C8B-B14F-4D97-AF65-F5344CB8AC3E}">
        <p14:creationId xmlns:p14="http://schemas.microsoft.com/office/powerpoint/2010/main" val="118555859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Simulation and Visualization</a:t>
            </a:r>
            <a:endParaRPr lang="en-US" dirty="0"/>
          </a:p>
        </p:txBody>
      </p:sp>
      <p:sp>
        <p:nvSpPr>
          <p:cNvPr id="3" name="Text Placeholder 2"/>
          <p:cNvSpPr>
            <a:spLocks noGrp="1"/>
          </p:cNvSpPr>
          <p:nvPr>
            <p:ph type="body" idx="1"/>
          </p:nvPr>
        </p:nvSpPr>
        <p:spPr>
          <a:xfrm>
            <a:off x="831850" y="4900353"/>
            <a:ext cx="10776874" cy="1189297"/>
          </a:xfrm>
        </p:spPr>
        <p:txBody>
          <a:bodyPr>
            <a:normAutofit/>
          </a:bodyPr>
          <a:lstStyle/>
          <a:p>
            <a:r>
              <a:rPr lang="en-US" sz="2800" dirty="0" smtClean="0"/>
              <a:t>Rehearsal, real-time runs and replay are possible using AVCL constructs across multiple representations and programming languages.</a:t>
            </a:r>
            <a:endParaRPr lang="en-US" sz="2800" dirty="0"/>
          </a:p>
        </p:txBody>
      </p:sp>
      <p:sp>
        <p:nvSpPr>
          <p:cNvPr id="5"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74</a:t>
            </a:fld>
            <a:endParaRPr lang="en-US"/>
          </a:p>
        </p:txBody>
      </p:sp>
      <p:sp>
        <p:nvSpPr>
          <p:cNvPr id="6" name="Action Button: End 5">
            <a:hlinkClick r:id="rId3" action="ppaction://hlinksldjump" highlightClick="1"/>
          </p:cNvPr>
          <p:cNvSpPr/>
          <p:nvPr/>
        </p:nvSpPr>
        <p:spPr>
          <a:xfrm rot="16200000">
            <a:off x="11130742" y="403170"/>
            <a:ext cx="569422" cy="627611"/>
          </a:xfrm>
          <a:prstGeom prst="actionButtonEnd">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54605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Path towards achieving interoperability</a:t>
            </a:r>
            <a:endParaRPr lang="en-US" dirty="0"/>
          </a:p>
        </p:txBody>
      </p:sp>
      <p:sp>
        <p:nvSpPr>
          <p:cNvPr id="5" name="Content Placeholder 4"/>
          <p:cNvSpPr>
            <a:spLocks noGrp="1"/>
          </p:cNvSpPr>
          <p:nvPr>
            <p:ph idx="1"/>
          </p:nvPr>
        </p:nvSpPr>
        <p:spPr>
          <a:xfrm>
            <a:off x="838199" y="1825625"/>
            <a:ext cx="11090565" cy="4766368"/>
          </a:xfrm>
        </p:spPr>
        <p:txBody>
          <a:bodyPr>
            <a:normAutofit fontScale="92500"/>
          </a:bodyPr>
          <a:lstStyle/>
          <a:p>
            <a:pPr marL="0" indent="0">
              <a:buNone/>
            </a:pPr>
            <a:r>
              <a:rPr lang="en-US" dirty="0" smtClean="0"/>
              <a:t>Robotic systems tend to be complex codebases with implementations that require strict, idiosyncratic, language-specific programming logic.</a:t>
            </a:r>
          </a:p>
          <a:p>
            <a:r>
              <a:rPr lang="en-US" dirty="0" smtClean="0"/>
              <a:t>In general, system designers can say “here are the requirements”</a:t>
            </a:r>
          </a:p>
          <a:p>
            <a:r>
              <a:rPr lang="en-US" dirty="0" smtClean="0"/>
              <a:t>In general, programmers can say “here’s how we wrote that code”</a:t>
            </a:r>
          </a:p>
          <a:p>
            <a:r>
              <a:rPr lang="en-US" dirty="0"/>
              <a:t>… but </a:t>
            </a:r>
            <a:r>
              <a:rPr lang="en-US" dirty="0" smtClean="0"/>
              <a:t>these are not the same, often not even sharing same terms of reference!</a:t>
            </a:r>
          </a:p>
          <a:p>
            <a:pPr marL="0" indent="0">
              <a:buNone/>
            </a:pPr>
            <a:r>
              <a:rPr lang="en-US" dirty="0" smtClean="0"/>
              <a:t>Traceable predictability of software logic is difficult, not portable across systems.</a:t>
            </a:r>
          </a:p>
          <a:p>
            <a:r>
              <a:rPr lang="en-US" dirty="0" smtClean="0"/>
              <a:t>… but confirming code capabilities is testable and </a:t>
            </a:r>
            <a:r>
              <a:rPr lang="en-US" dirty="0"/>
              <a:t>repeatable across </a:t>
            </a:r>
            <a:r>
              <a:rPr lang="en-US" dirty="0" smtClean="0"/>
              <a:t>systems.</a:t>
            </a:r>
          </a:p>
          <a:p>
            <a:pPr marL="0" indent="0">
              <a:buNone/>
            </a:pPr>
            <a:r>
              <a:rPr lang="en-US" b="1" dirty="0" smtClean="0"/>
              <a:t>Key point: strict validation of mission syntax, semantics are both possible!</a:t>
            </a:r>
          </a:p>
          <a:p>
            <a:r>
              <a:rPr lang="en-US" dirty="0" smtClean="0"/>
              <a:t>Patterns of implementation then become demonstrable in different systems,</a:t>
            </a:r>
          </a:p>
          <a:p>
            <a:r>
              <a:rPr lang="en-US" dirty="0" smtClean="0"/>
              <a:t>Human confirmation of mission definitions remains central throughout.</a:t>
            </a:r>
            <a:endParaRPr lang="en-US" dirty="0"/>
          </a:p>
        </p:txBody>
      </p:sp>
      <p:sp>
        <p:nvSpPr>
          <p:cNvPr id="7"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75</a:t>
            </a:fld>
            <a:endParaRPr lang="en-US"/>
          </a:p>
        </p:txBody>
      </p:sp>
    </p:spTree>
    <p:extLst>
      <p:ext uri="{BB962C8B-B14F-4D97-AF65-F5344CB8AC3E}">
        <p14:creationId xmlns:p14="http://schemas.microsoft.com/office/powerpoint/2010/main" val="15146712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implementations for scalability</a:t>
            </a:r>
            <a:endParaRPr lang="en-US" dirty="0"/>
          </a:p>
        </p:txBody>
      </p:sp>
      <p:sp>
        <p:nvSpPr>
          <p:cNvPr id="3" name="Content Placeholder 2"/>
          <p:cNvSpPr>
            <a:spLocks noGrp="1"/>
          </p:cNvSpPr>
          <p:nvPr>
            <p:ph idx="1"/>
          </p:nvPr>
        </p:nvSpPr>
        <p:spPr>
          <a:xfrm>
            <a:off x="838200" y="1825625"/>
            <a:ext cx="10641676" cy="4562706"/>
          </a:xfrm>
        </p:spPr>
        <p:txBody>
          <a:bodyPr>
            <a:normAutofit fontScale="92500" lnSpcReduction="10000"/>
          </a:bodyPr>
          <a:lstStyle/>
          <a:p>
            <a:pPr marL="0" indent="0">
              <a:buNone/>
            </a:pPr>
            <a:r>
              <a:rPr lang="en-US" dirty="0" smtClean="0"/>
              <a:t>Given the broad diversity of robotic software and hardware systems under development, no single reference codebase is either possible or desirable.</a:t>
            </a:r>
          </a:p>
          <a:p>
            <a:r>
              <a:rPr lang="en-US" dirty="0" smtClean="0"/>
              <a:t>Nevertheless systems can easily parse and utilize well-defined data (orders).</a:t>
            </a:r>
          </a:p>
          <a:p>
            <a:r>
              <a:rPr lang="en-US" dirty="0" smtClean="0"/>
              <a:t>Focusing on formal mission definition for both humans and systems provides a testable middle ground that each can use effectively.</a:t>
            </a:r>
          </a:p>
          <a:p>
            <a:pPr marL="0" indent="0">
              <a:buNone/>
            </a:pPr>
            <a:r>
              <a:rPr lang="en-US" dirty="0" smtClean="0"/>
              <a:t>Implementing and evaluating using multiple software implementations also provides strong evidence that design capabilities all work as planned.</a:t>
            </a:r>
          </a:p>
          <a:p>
            <a:r>
              <a:rPr lang="en-US" dirty="0" smtClean="0"/>
              <a:t>… in turn producing corresponding work lists of needed improvements, to help both mission-design clarity and software-implementation correctness.</a:t>
            </a:r>
          </a:p>
          <a:p>
            <a:pPr marL="0" indent="0">
              <a:buNone/>
            </a:pPr>
            <a:r>
              <a:rPr lang="en-US" dirty="0" smtClean="0"/>
              <a:t>This project multiple programming paths in tandem, in order to </a:t>
            </a:r>
            <a:r>
              <a:rPr lang="en-US" dirty="0"/>
              <a:t>demonstrate </a:t>
            </a:r>
            <a:r>
              <a:rPr lang="en-US" dirty="0" smtClean="0"/>
              <a:t>that multiple kinds of unmanned systems can adopt it on their own terms.</a:t>
            </a:r>
            <a:endParaRPr lang="en-US" dirty="0"/>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76</a:t>
            </a:fld>
            <a:endParaRPr lang="en-US"/>
          </a:p>
        </p:txBody>
      </p:sp>
    </p:spTree>
    <p:extLst>
      <p:ext uri="{BB962C8B-B14F-4D97-AF65-F5344CB8AC3E}">
        <p14:creationId xmlns:p14="http://schemas.microsoft.com/office/powerpoint/2010/main" val="363702278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2669" y="76200"/>
            <a:ext cx="6007331" cy="1371600"/>
          </a:xfrm>
        </p:spPr>
        <p:txBody>
          <a:bodyPr/>
          <a:lstStyle/>
          <a:p>
            <a:r>
              <a:rPr lang="en-US" dirty="0" smtClean="0"/>
              <a:t>AUV Workbench</a:t>
            </a:r>
            <a:endParaRPr lang="en-US" dirty="0"/>
          </a:p>
        </p:txBody>
      </p:sp>
      <p:sp>
        <p:nvSpPr>
          <p:cNvPr id="3" name="Content Placeholder 2"/>
          <p:cNvSpPr>
            <a:spLocks noGrp="1"/>
          </p:cNvSpPr>
          <p:nvPr>
            <p:ph idx="1"/>
          </p:nvPr>
        </p:nvSpPr>
        <p:spPr>
          <a:xfrm>
            <a:off x="1562793" y="1447800"/>
            <a:ext cx="9110749" cy="4114800"/>
          </a:xfrm>
        </p:spPr>
        <p:txBody>
          <a:bodyPr/>
          <a:lstStyle/>
          <a:p>
            <a:r>
              <a:rPr lang="en-US" dirty="0" smtClean="0"/>
              <a:t>Autonomous Unmanned Vehicle (AUV) Workbench supports underwater, surface and air vehicles</a:t>
            </a:r>
          </a:p>
          <a:p>
            <a:pPr lvl="1"/>
            <a:r>
              <a:rPr lang="en-US" dirty="0" smtClean="0"/>
              <a:t>Rehearsal of physics-based mission response</a:t>
            </a:r>
          </a:p>
          <a:p>
            <a:pPr lvl="1">
              <a:buFont typeface="Arial" pitchFamily="34" charset="0"/>
              <a:buChar char="•"/>
            </a:pPr>
            <a:r>
              <a:rPr lang="en-US" dirty="0" smtClean="0"/>
              <a:t>Real-time task-level control of robot missions, and</a:t>
            </a:r>
          </a:p>
          <a:p>
            <a:pPr lvl="1">
              <a:buFont typeface="Arial" pitchFamily="34" charset="0"/>
              <a:buChar char="•"/>
            </a:pPr>
            <a:r>
              <a:rPr lang="en-US" dirty="0" smtClean="0"/>
              <a:t>Replay of recorded results</a:t>
            </a:r>
          </a:p>
          <a:p>
            <a:pPr lvl="1">
              <a:buFont typeface="Arial" pitchFamily="34" charset="0"/>
              <a:buChar char="•"/>
            </a:pPr>
            <a:r>
              <a:rPr lang="en-US" dirty="0" smtClean="0"/>
              <a:t>Industry-friendly open-source license, Sourceforge</a:t>
            </a:r>
          </a:p>
          <a:p>
            <a:pPr lvl="1">
              <a:buFont typeface="Arial" pitchFamily="34" charset="0"/>
              <a:buChar char="•"/>
            </a:pPr>
            <a:r>
              <a:rPr lang="en-US" dirty="0" smtClean="0"/>
              <a:t>Basis:  RBM 3-level architecture, AVCL commands</a:t>
            </a:r>
          </a:p>
          <a:p>
            <a:r>
              <a:rPr lang="en-US" dirty="0" smtClean="0"/>
              <a:t>Used to rehearse strategic-level agenda missions</a:t>
            </a:r>
          </a:p>
          <a:p>
            <a:pPr lvl="1">
              <a:buFont typeface="Arial" pitchFamily="34" charset="0"/>
              <a:buChar char="•"/>
            </a:pPr>
            <a:r>
              <a:rPr lang="en-US" dirty="0" smtClean="0">
                <a:hlinkClick r:id="rId3"/>
              </a:rPr>
              <a:t>https://savage.nps.edu/AuvWorkbench</a:t>
            </a:r>
            <a:r>
              <a:rPr lang="en-US" dirty="0" smtClean="0"/>
              <a:t> </a:t>
            </a:r>
          </a:p>
        </p:txBody>
      </p:sp>
      <p:pic>
        <p:nvPicPr>
          <p:cNvPr id="44034" name="Picture 2"/>
          <p:cNvPicPr>
            <a:picLocks noChangeAspect="1" noChangeArrowheads="1"/>
          </p:cNvPicPr>
          <p:nvPr/>
        </p:nvPicPr>
        <p:blipFill>
          <a:blip r:embed="rId4" cstate="print"/>
          <a:srcRect/>
          <a:stretch>
            <a:fillRect/>
          </a:stretch>
        </p:blipFill>
        <p:spPr bwMode="auto">
          <a:xfrm>
            <a:off x="1447800" y="5340532"/>
            <a:ext cx="9347736" cy="1045029"/>
          </a:xfrm>
          <a:prstGeom prst="rect">
            <a:avLst/>
          </a:prstGeom>
          <a:noFill/>
          <a:ln w="9525">
            <a:noFill/>
            <a:miter lim="800000"/>
            <a:headEnd/>
            <a:tailEnd/>
          </a:ln>
        </p:spPr>
      </p:pic>
      <p:sp>
        <p:nvSpPr>
          <p:cNvPr id="6" name="Title 1"/>
          <p:cNvSpPr txBox="1">
            <a:spLocks/>
          </p:cNvSpPr>
          <p:nvPr/>
        </p:nvSpPr>
        <p:spPr bwMode="auto">
          <a:xfrm>
            <a:off x="9359418" y="266697"/>
            <a:ext cx="2037806" cy="1066800"/>
          </a:xfrm>
          <a:prstGeom prst="rect">
            <a:avLst/>
          </a:prstGeom>
          <a:noFill/>
          <a:ln w="19050">
            <a:solidFill>
              <a:schemeClr val="accent1">
                <a:lumMod val="50000"/>
              </a:schemeClr>
            </a:solid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a:solidFill>
                  <a:srgbClr val="FFCF2A"/>
                </a:solidFill>
                <a:latin typeface="+mj-lt"/>
                <a:ea typeface="+mj-ea"/>
                <a:cs typeface="+mj-cs"/>
              </a:defRPr>
            </a:lvl1pPr>
            <a:lvl2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2pPr>
            <a:lvl3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3pPr>
            <a:lvl4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4pPr>
            <a:lvl5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5pPr>
            <a:lvl6pPr marL="4572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6pPr>
            <a:lvl7pPr marL="9144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7pPr>
            <a:lvl8pPr marL="13716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8pPr>
            <a:lvl9pPr marL="18288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9pPr>
          </a:lstStyle>
          <a:p>
            <a:r>
              <a:rPr lang="en-US" sz="2000" b="1" kern="0" dirty="0">
                <a:solidFill>
                  <a:schemeClr val="accent1">
                    <a:lumMod val="50000"/>
                  </a:schemeClr>
                </a:solidFill>
              </a:rPr>
              <a:t>Example </a:t>
            </a:r>
          </a:p>
          <a:p>
            <a:r>
              <a:rPr lang="en-US" sz="2000" b="1" kern="0" dirty="0">
                <a:solidFill>
                  <a:schemeClr val="accent1">
                    <a:lumMod val="50000"/>
                  </a:schemeClr>
                </a:solidFill>
              </a:rPr>
              <a:t>open-source</a:t>
            </a:r>
          </a:p>
          <a:p>
            <a:r>
              <a:rPr lang="en-US" sz="2000" b="1" kern="0" dirty="0">
                <a:solidFill>
                  <a:schemeClr val="accent1">
                    <a:lumMod val="50000"/>
                  </a:schemeClr>
                </a:solidFill>
              </a:rPr>
              <a:t>implementation </a:t>
            </a:r>
          </a:p>
        </p:txBody>
      </p:sp>
      <p:sp>
        <p:nvSpPr>
          <p:cNvPr id="8"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77</a:t>
            </a:fld>
            <a:endParaRPr lang="en-US"/>
          </a:p>
        </p:txBody>
      </p:sp>
    </p:spTree>
    <p:extLst>
      <p:ext uri="{BB962C8B-B14F-4D97-AF65-F5344CB8AC3E}">
        <p14:creationId xmlns:p14="http://schemas.microsoft.com/office/powerpoint/2010/main" val="2304562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447801" y="1259839"/>
            <a:ext cx="9388748" cy="548640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ＭＳ Ｐゴシック" pitchFamily="1" charset="-128"/>
            </a:endParaRPr>
          </a:p>
        </p:txBody>
      </p:sp>
      <p:sp>
        <p:nvSpPr>
          <p:cNvPr id="2" name="Title 1"/>
          <p:cNvSpPr>
            <a:spLocks noGrp="1"/>
          </p:cNvSpPr>
          <p:nvPr>
            <p:ph type="title"/>
          </p:nvPr>
        </p:nvSpPr>
        <p:spPr>
          <a:xfrm>
            <a:off x="1565617" y="152400"/>
            <a:ext cx="9152207" cy="1143000"/>
          </a:xfrm>
        </p:spPr>
        <p:txBody>
          <a:bodyPr>
            <a:normAutofit fontScale="90000"/>
          </a:bodyPr>
          <a:lstStyle/>
          <a:p>
            <a:pPr algn="ctr"/>
            <a:r>
              <a:rPr lang="en-US" dirty="0" smtClean="0"/>
              <a:t>4 earlier example missions, UUV and USV</a:t>
            </a:r>
            <a:endParaRPr lang="en-US" dirty="0"/>
          </a:p>
        </p:txBody>
      </p:sp>
      <p:pic>
        <p:nvPicPr>
          <p:cNvPr id="2050" name="Picture 2" descr="C:\Users\brutzman\Desktop\AuvWorkbench4Missions.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5617" y="1330960"/>
            <a:ext cx="9152207" cy="5380907"/>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78</a:t>
            </a:fld>
            <a:endParaRPr lang="en-US"/>
          </a:p>
        </p:txBody>
      </p:sp>
    </p:spTree>
    <p:extLst>
      <p:ext uri="{BB962C8B-B14F-4D97-AF65-F5344CB8AC3E}">
        <p14:creationId xmlns:p14="http://schemas.microsoft.com/office/powerpoint/2010/main" val="669005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rot="16200000">
            <a:off x="-2927484" y="2927485"/>
            <a:ext cx="6858000" cy="1003030"/>
          </a:xfrm>
        </p:spPr>
        <p:txBody>
          <a:bodyPr>
            <a:noAutofit/>
          </a:bodyPr>
          <a:lstStyle/>
          <a:p>
            <a:pPr algn="ctr"/>
            <a:r>
              <a:rPr lang="en-US" sz="2800" dirty="0" smtClean="0"/>
              <a:t>AUV Workbench Demo Mode  2</a:t>
            </a:r>
            <a:endParaRPr lang="en-US" sz="2800" dirty="0"/>
          </a:p>
        </p:txBody>
      </p:sp>
      <p:pic>
        <p:nvPicPr>
          <p:cNvPr id="4" name="Content Placeholder 3"/>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1003028" y="0"/>
            <a:ext cx="11188972" cy="6858000"/>
          </a:xfrm>
        </p:spPr>
      </p:pic>
      <p:sp>
        <p:nvSpPr>
          <p:cNvPr id="6" name="Slide Number Placeholder 5"/>
          <p:cNvSpPr>
            <a:spLocks noGrp="1"/>
          </p:cNvSpPr>
          <p:nvPr>
            <p:ph type="sldNum" sz="quarter" idx="12"/>
          </p:nvPr>
        </p:nvSpPr>
        <p:spPr>
          <a:xfrm>
            <a:off x="8610600" y="6280146"/>
            <a:ext cx="2743200" cy="365125"/>
          </a:xfrm>
        </p:spPr>
        <p:txBody>
          <a:bodyPr/>
          <a:lstStyle/>
          <a:p>
            <a:fld id="{B31A39DF-61A9-4ACA-B734-536BAC9BE44A}" type="slidenum">
              <a:rPr lang="en-US" smtClean="0"/>
              <a:t>79</a:t>
            </a:fld>
            <a:endParaRPr lang="en-US"/>
          </a:p>
        </p:txBody>
      </p:sp>
      <p:sp>
        <p:nvSpPr>
          <p:cNvPr id="7" name="Title 7"/>
          <p:cNvSpPr txBox="1">
            <a:spLocks/>
          </p:cNvSpPr>
          <p:nvPr/>
        </p:nvSpPr>
        <p:spPr>
          <a:xfrm>
            <a:off x="8564011" y="1162050"/>
            <a:ext cx="2743200" cy="2638425"/>
          </a:xfrm>
          <a:prstGeom prst="rect">
            <a:avLst/>
          </a:prstGeom>
          <a:solidFill>
            <a:schemeClr val="bg1"/>
          </a:solidFill>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smtClean="0"/>
              <a:t>Example</a:t>
            </a:r>
            <a:br>
              <a:rPr lang="en-US" b="1" smtClean="0"/>
            </a:br>
            <a:r>
              <a:rPr lang="en-US" b="1" smtClean="0"/>
              <a:t>simulation using AUV Workbench</a:t>
            </a:r>
            <a:endParaRPr lang="en-US" dirty="0"/>
          </a:p>
        </p:txBody>
      </p:sp>
    </p:spTree>
    <p:extLst>
      <p:ext uri="{BB962C8B-B14F-4D97-AF65-F5344CB8AC3E}">
        <p14:creationId xmlns:p14="http://schemas.microsoft.com/office/powerpoint/2010/main" val="38960225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948651" cy="1325563"/>
          </a:xfrm>
        </p:spPr>
        <p:txBody>
          <a:bodyPr>
            <a:normAutofit/>
          </a:bodyPr>
          <a:lstStyle/>
          <a:p>
            <a:r>
              <a:rPr lang="en-US" sz="3800" dirty="0"/>
              <a:t>Key </a:t>
            </a:r>
            <a:r>
              <a:rPr lang="en-US" sz="3800" dirty="0" smtClean="0"/>
              <a:t>Insights regarding Human </a:t>
            </a:r>
            <a:r>
              <a:rPr lang="en-US" sz="3800" dirty="0"/>
              <a:t>E</a:t>
            </a:r>
            <a:r>
              <a:rPr lang="en-US" sz="3800" dirty="0" smtClean="0"/>
              <a:t>thical Control</a:t>
            </a:r>
            <a:endParaRPr lang="en-US" sz="3800" dirty="0"/>
          </a:p>
        </p:txBody>
      </p:sp>
      <p:sp>
        <p:nvSpPr>
          <p:cNvPr id="3" name="Content Placeholder 2"/>
          <p:cNvSpPr>
            <a:spLocks noGrp="1"/>
          </p:cNvSpPr>
          <p:nvPr>
            <p:ph idx="1"/>
          </p:nvPr>
        </p:nvSpPr>
        <p:spPr>
          <a:xfrm>
            <a:off x="838200" y="1639764"/>
            <a:ext cx="10278687" cy="4351338"/>
          </a:xfrm>
        </p:spPr>
        <p:txBody>
          <a:bodyPr>
            <a:normAutofit fontScale="92500"/>
          </a:bodyPr>
          <a:lstStyle/>
          <a:p>
            <a:pPr marL="457200" indent="-457200">
              <a:buFont typeface="+mj-lt"/>
              <a:buAutoNum type="arabicPeriod"/>
            </a:pPr>
            <a:r>
              <a:rPr lang="en-US" b="1" dirty="0" smtClean="0"/>
              <a:t>Humans in military units are able to deal with moral challenges without ethical quandaries,</a:t>
            </a:r>
          </a:p>
          <a:p>
            <a:pPr lvl="1"/>
            <a:r>
              <a:rPr lang="en-US" b="1" dirty="0" smtClean="0"/>
              <a:t>by using formally qualified experience, and by following mission orders that comply with </a:t>
            </a:r>
            <a:r>
              <a:rPr lang="en-US" b="1" dirty="0" smtClean="0">
                <a:hlinkClick r:id="rId3"/>
              </a:rPr>
              <a:t>Rules of Engagement (ROE)</a:t>
            </a:r>
            <a:r>
              <a:rPr lang="en-US" b="1" dirty="0" smtClean="0"/>
              <a:t> and </a:t>
            </a:r>
            <a:r>
              <a:rPr lang="en-US" b="1" dirty="0" smtClean="0">
                <a:hlinkClick r:id="rId4"/>
              </a:rPr>
              <a:t>Laws of Armed Conflict (LOAC)</a:t>
            </a:r>
            <a:r>
              <a:rPr lang="en-US" dirty="0" smtClean="0"/>
              <a:t>.</a:t>
            </a:r>
            <a:endParaRPr lang="en-US" sz="1400" dirty="0" smtClean="0"/>
          </a:p>
          <a:p>
            <a:pPr marL="457200" indent="-457200">
              <a:buFont typeface="+mj-lt"/>
              <a:buAutoNum type="arabicPeriod"/>
            </a:pPr>
            <a:endParaRPr lang="en-US" sz="1600" dirty="0"/>
          </a:p>
          <a:p>
            <a:pPr marL="457200" indent="-457200">
              <a:buFont typeface="+mj-lt"/>
              <a:buAutoNum type="arabicPeriod"/>
            </a:pPr>
            <a:r>
              <a:rPr lang="en-US" dirty="0" smtClean="0"/>
              <a:t>Ethical behaviors don’t define the mission plan.  Instead, </a:t>
            </a:r>
            <a:r>
              <a:rPr lang="en-US" sz="3000" b="1" dirty="0" smtClean="0"/>
              <a:t>ethical</a:t>
            </a:r>
            <a:r>
              <a:rPr lang="en-US" sz="3000" dirty="0"/>
              <a:t> </a:t>
            </a:r>
            <a:r>
              <a:rPr lang="en-US" sz="3000" b="1" dirty="0" smtClean="0"/>
              <a:t>constraints inform the mission plan</a:t>
            </a:r>
            <a:r>
              <a:rPr lang="en-US" sz="3000" dirty="0" smtClean="0"/>
              <a:t>.</a:t>
            </a:r>
          </a:p>
          <a:p>
            <a:pPr marL="457200" indent="-457200">
              <a:buFont typeface="+mj-lt"/>
              <a:buAutoNum type="arabicPeriod"/>
            </a:pPr>
            <a:endParaRPr lang="en-US" sz="1600" dirty="0" smtClean="0"/>
          </a:p>
          <a:p>
            <a:pPr marL="457200" indent="-457200">
              <a:buFont typeface="+mj-lt"/>
              <a:buAutoNum type="arabicPeriod"/>
            </a:pPr>
            <a:r>
              <a:rPr lang="en-US" b="1" dirty="0" smtClean="0"/>
              <a:t>Naval </a:t>
            </a:r>
            <a:r>
              <a:rPr lang="en-US" b="1" dirty="0"/>
              <a:t>forces can only command mission orders that </a:t>
            </a:r>
            <a:r>
              <a:rPr lang="en-US" b="1" dirty="0" smtClean="0"/>
              <a:t>are</a:t>
            </a:r>
            <a:endParaRPr lang="en-US" b="1" dirty="0"/>
          </a:p>
          <a:p>
            <a:pPr lvl="1"/>
            <a:r>
              <a:rPr lang="en-US" b="1" dirty="0" smtClean="0"/>
              <a:t>Understandable </a:t>
            </a:r>
            <a:r>
              <a:rPr lang="en-US" b="1" dirty="0"/>
              <a:t>by (legally culpable) </a:t>
            </a:r>
            <a:r>
              <a:rPr lang="en-US" b="1" dirty="0" smtClean="0"/>
              <a:t>humans, then </a:t>
            </a:r>
            <a:endParaRPr lang="en-US" b="1" dirty="0"/>
          </a:p>
          <a:p>
            <a:pPr lvl="1"/>
            <a:r>
              <a:rPr lang="en-US" b="1" dirty="0"/>
              <a:t>Reliably and safely </a:t>
            </a:r>
            <a:r>
              <a:rPr lang="en-US" b="1" dirty="0" smtClean="0"/>
              <a:t>executed </a:t>
            </a:r>
            <a:r>
              <a:rPr lang="en-US" b="1" dirty="0"/>
              <a:t>by </a:t>
            </a:r>
            <a:r>
              <a:rPr lang="en-US" b="1" dirty="0" smtClean="0"/>
              <a:t>robots</a:t>
            </a:r>
            <a:r>
              <a:rPr lang="en-US" dirty="0" smtClean="0"/>
              <a:t>.</a:t>
            </a:r>
            <a:endParaRPr lang="en-US" dirty="0"/>
          </a:p>
        </p:txBody>
      </p:sp>
      <p:sp>
        <p:nvSpPr>
          <p:cNvPr id="4" name="Rectangle 3"/>
          <p:cNvSpPr/>
          <p:nvPr/>
        </p:nvSpPr>
        <p:spPr>
          <a:xfrm>
            <a:off x="1294706" y="6060585"/>
            <a:ext cx="9121833" cy="646331"/>
          </a:xfrm>
          <a:prstGeom prst="rect">
            <a:avLst/>
          </a:prstGeom>
        </p:spPr>
        <p:txBody>
          <a:bodyPr wrap="square">
            <a:spAutoFit/>
          </a:bodyPr>
          <a:lstStyle/>
          <a:p>
            <a:pPr algn="ctr"/>
            <a:r>
              <a:rPr lang="en-US" i="1" dirty="0" smtClean="0"/>
              <a:t>Reference: </a:t>
            </a:r>
            <a:r>
              <a:rPr lang="en-US" dirty="0"/>
              <a:t>CRUSER TechCon Overview 2016</a:t>
            </a:r>
            <a:endParaRPr lang="en-US" dirty="0" smtClean="0">
              <a:hlinkClick r:id="rId5"/>
            </a:endParaRPr>
          </a:p>
          <a:p>
            <a:pPr algn="ctr"/>
            <a:r>
              <a:rPr lang="en-US" dirty="0" smtClean="0">
                <a:hlinkClick r:id="rId5"/>
              </a:rPr>
              <a:t>https</a:t>
            </a:r>
            <a:r>
              <a:rPr lang="en-US" dirty="0">
                <a:hlinkClick r:id="rId5"/>
              </a:rPr>
              <a:t>://</a:t>
            </a:r>
            <a:r>
              <a:rPr lang="en-US" dirty="0" smtClean="0">
                <a:hlinkClick r:id="rId5"/>
              </a:rPr>
              <a:t>gitlab.nps.edu/Savage/EthicalControl/tree/master/documents/presentations</a:t>
            </a:r>
            <a:r>
              <a:rPr lang="en-US" dirty="0" smtClean="0"/>
              <a:t> </a:t>
            </a:r>
            <a:endParaRPr lang="en-US" dirty="0"/>
          </a:p>
        </p:txBody>
      </p:sp>
      <p:pic>
        <p:nvPicPr>
          <p:cNvPr id="5" name="Picture 4">
            <a:hlinkClick r:id="rId6"/>
          </p:cNvPr>
          <p:cNvPicPr>
            <a:picLocks noChangeAspect="1"/>
          </p:cNvPicPr>
          <p:nvPr/>
        </p:nvPicPr>
        <p:blipFill>
          <a:blip r:embed="rId7"/>
          <a:stretch>
            <a:fillRect/>
          </a:stretch>
        </p:blipFill>
        <p:spPr>
          <a:xfrm>
            <a:off x="10139699" y="365125"/>
            <a:ext cx="1588616" cy="1205157"/>
          </a:xfrm>
          <a:prstGeom prst="rect">
            <a:avLst/>
          </a:prstGeom>
        </p:spPr>
      </p:pic>
      <p:sp>
        <p:nvSpPr>
          <p:cNvPr id="8"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8</a:t>
            </a:fld>
            <a:endParaRPr lang="en-US"/>
          </a:p>
        </p:txBody>
      </p:sp>
    </p:spTree>
    <p:extLst>
      <p:ext uri="{BB962C8B-B14F-4D97-AF65-F5344CB8AC3E}">
        <p14:creationId xmlns:p14="http://schemas.microsoft.com/office/powerpoint/2010/main" val="382582737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resources of interest</a:t>
            </a:r>
            <a:endParaRPr lang="en-US" dirty="0"/>
          </a:p>
        </p:txBody>
      </p:sp>
      <p:sp>
        <p:nvSpPr>
          <p:cNvPr id="4" name="Text Placeholder 3"/>
          <p:cNvSpPr>
            <a:spLocks noGrp="1"/>
          </p:cNvSpPr>
          <p:nvPr>
            <p:ph type="body" idx="1"/>
          </p:nvPr>
        </p:nvSpPr>
        <p:spPr>
          <a:xfrm>
            <a:off x="831849" y="5173980"/>
            <a:ext cx="11194247" cy="915670"/>
          </a:xfrm>
        </p:spPr>
        <p:txBody>
          <a:bodyPr>
            <a:noAutofit/>
          </a:bodyPr>
          <a:lstStyle/>
          <a:p>
            <a:r>
              <a:rPr lang="en-US" sz="3200" dirty="0" smtClean="0"/>
              <a:t>This project draws on multiple relevant activities and capabilities. </a:t>
            </a:r>
            <a:r>
              <a:rPr lang="en-US" sz="3200" dirty="0"/>
              <a:t>The following synopses are distilled from each respective </a:t>
            </a:r>
            <a:r>
              <a:rPr lang="en-US" sz="3200" dirty="0" smtClean="0"/>
              <a:t>resource.</a:t>
            </a:r>
            <a:endParaRPr lang="en-US" sz="3200" dirty="0"/>
          </a:p>
        </p:txBody>
      </p:sp>
      <p:sp>
        <p:nvSpPr>
          <p:cNvPr id="5" name="Action Button: End 4">
            <a:hlinkClick r:id="rId3" action="ppaction://hlinksldjump" highlightClick="1"/>
          </p:cNvPr>
          <p:cNvSpPr/>
          <p:nvPr/>
        </p:nvSpPr>
        <p:spPr>
          <a:xfrm rot="16200000">
            <a:off x="11130742" y="403170"/>
            <a:ext cx="569422" cy="627611"/>
          </a:xfrm>
          <a:prstGeom prst="actionButtonEnd">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80</a:t>
            </a:fld>
            <a:endParaRPr lang="en-US"/>
          </a:p>
        </p:txBody>
      </p:sp>
    </p:spTree>
    <p:extLst>
      <p:ext uri="{BB962C8B-B14F-4D97-AF65-F5344CB8AC3E}">
        <p14:creationId xmlns:p14="http://schemas.microsoft.com/office/powerpoint/2010/main" val="35818522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765" y="344805"/>
            <a:ext cx="10515600" cy="1325563"/>
          </a:xfrm>
        </p:spPr>
        <p:txBody>
          <a:bodyPr>
            <a:normAutofit/>
          </a:bodyPr>
          <a:lstStyle/>
          <a:p>
            <a:r>
              <a:rPr lang="en-US" sz="3600" dirty="0"/>
              <a:t>Unmanned Maritime Autonomy Architecture (UMAA</a:t>
            </a:r>
            <a:r>
              <a:rPr lang="en-US" sz="3600" dirty="0" smtClean="0"/>
              <a:t>)</a:t>
            </a:r>
            <a:endParaRPr lang="en-US" sz="3600" dirty="0"/>
          </a:p>
        </p:txBody>
      </p:sp>
      <p:sp>
        <p:nvSpPr>
          <p:cNvPr id="3" name="Content Placeholder 2"/>
          <p:cNvSpPr>
            <a:spLocks noGrp="1"/>
          </p:cNvSpPr>
          <p:nvPr>
            <p:ph idx="1"/>
          </p:nvPr>
        </p:nvSpPr>
        <p:spPr>
          <a:xfrm>
            <a:off x="498765" y="1584554"/>
            <a:ext cx="11646130" cy="5032376"/>
          </a:xfrm>
        </p:spPr>
        <p:txBody>
          <a:bodyPr>
            <a:normAutofit fontScale="85000" lnSpcReduction="20000"/>
          </a:bodyPr>
          <a:lstStyle/>
          <a:p>
            <a:pPr marL="0" indent="0">
              <a:buNone/>
            </a:pPr>
            <a:r>
              <a:rPr lang="en-US" dirty="0" smtClean="0"/>
              <a:t>Richard R. Burgess, “</a:t>
            </a:r>
            <a:r>
              <a:rPr lang="en-US" sz="2600" dirty="0" smtClean="0">
                <a:hlinkClick r:id="rId3"/>
              </a:rPr>
              <a:t>Navy </a:t>
            </a:r>
            <a:r>
              <a:rPr lang="en-US" sz="2600" dirty="0">
                <a:hlinkClick r:id="rId3"/>
              </a:rPr>
              <a:t>Requests Information for Unmanned Maritime Autonomy </a:t>
            </a:r>
            <a:r>
              <a:rPr lang="en-US" sz="2600" dirty="0" smtClean="0">
                <a:hlinkClick r:id="rId3"/>
              </a:rPr>
              <a:t>Architecture</a:t>
            </a:r>
            <a:r>
              <a:rPr lang="en-US" dirty="0" smtClean="0"/>
              <a:t>,” SEA POWER, 20 FEB 19</a:t>
            </a:r>
          </a:p>
          <a:p>
            <a:r>
              <a:rPr lang="en-US" dirty="0"/>
              <a:t>“The intent of UMAA is to provide overarching standards that various UUVs and USVs can be built to in order to avoid creating multiple conflicting systems in the </a:t>
            </a:r>
            <a:r>
              <a:rPr lang="en-US" dirty="0" smtClean="0"/>
              <a:t>future”</a:t>
            </a:r>
          </a:p>
          <a:p>
            <a:r>
              <a:rPr lang="en-US" dirty="0" smtClean="0"/>
              <a:t>“The </a:t>
            </a:r>
            <a:r>
              <a:rPr lang="en-US" dirty="0"/>
              <a:t>UMAA is being established to enable autonomy commonality and reduce acquisition costs across both surface and undersea unmanned vehicles</a:t>
            </a:r>
            <a:r>
              <a:rPr lang="en-US" dirty="0" smtClean="0"/>
              <a:t>.”</a:t>
            </a:r>
          </a:p>
          <a:p>
            <a:r>
              <a:rPr lang="en-US" dirty="0"/>
              <a:t>Topics of interest include Situational Awareness</a:t>
            </a:r>
            <a:r>
              <a:rPr lang="en-US" dirty="0" smtClean="0"/>
              <a:t>, Sensor </a:t>
            </a:r>
            <a:r>
              <a:rPr lang="en-US" dirty="0"/>
              <a:t>and Effector </a:t>
            </a:r>
            <a:r>
              <a:rPr lang="en-US" dirty="0" smtClean="0"/>
              <a:t>Management, Processing Management, Communications Management, Vehicle </a:t>
            </a:r>
            <a:r>
              <a:rPr lang="en-US" dirty="0"/>
              <a:t>Maneuver </a:t>
            </a:r>
            <a:r>
              <a:rPr lang="en-US" dirty="0" smtClean="0"/>
              <a:t>Management, Vehicle </a:t>
            </a:r>
            <a:r>
              <a:rPr lang="en-US" dirty="0"/>
              <a:t>Engineering </a:t>
            </a:r>
            <a:r>
              <a:rPr lang="en-US" dirty="0" smtClean="0"/>
              <a:t>Management, Vehicle </a:t>
            </a:r>
            <a:r>
              <a:rPr lang="en-US" dirty="0"/>
              <a:t>Computing </a:t>
            </a:r>
            <a:r>
              <a:rPr lang="en-US" dirty="0" smtClean="0"/>
              <a:t>Management, Support Operations</a:t>
            </a:r>
          </a:p>
          <a:p>
            <a:pPr marL="0" indent="0">
              <a:buNone/>
            </a:pPr>
            <a:endParaRPr lang="en-US" sz="900" dirty="0" smtClean="0"/>
          </a:p>
          <a:p>
            <a:pPr marL="0" indent="0">
              <a:buNone/>
            </a:pPr>
            <a:r>
              <a:rPr lang="en-US" dirty="0" smtClean="0"/>
              <a:t>Multiple public NAVSEA documents refer to autonomy efforts and UMAA.</a:t>
            </a:r>
          </a:p>
          <a:p>
            <a:r>
              <a:rPr lang="en-US" sz="2400" dirty="0"/>
              <a:t>NAVSEA PMS 406 is Program Office for Unmanned Maritime </a:t>
            </a:r>
            <a:r>
              <a:rPr lang="en-US" sz="2400" dirty="0" smtClean="0"/>
              <a:t>Systems</a:t>
            </a:r>
          </a:p>
          <a:p>
            <a:r>
              <a:rPr lang="en-US" sz="2400" dirty="0" smtClean="0"/>
              <a:t>NAVSEA Fact Sheet:  Unmanned Maritime Systems Program Office (PMS 406)  </a:t>
            </a:r>
            <a:r>
              <a:rPr lang="en-US" sz="1800" dirty="0" smtClean="0">
                <a:hlinkClick r:id="rId4"/>
              </a:rPr>
              <a:t>https://www.navsea.navy.mil/Portals/103/Documents/Exhibits/SNA2019/UnmannedMaritimeSys-Small.pdf</a:t>
            </a:r>
            <a:r>
              <a:rPr lang="en-US" sz="1800" dirty="0" smtClean="0"/>
              <a:t> </a:t>
            </a:r>
          </a:p>
          <a:p>
            <a:r>
              <a:rPr lang="en-US" sz="2400" dirty="0" smtClean="0"/>
              <a:t>Automated </a:t>
            </a:r>
            <a:r>
              <a:rPr lang="en-US" sz="2400" dirty="0"/>
              <a:t>Management of Maritime Navigation Safety </a:t>
            </a:r>
            <a:br>
              <a:rPr lang="en-US" sz="2400" dirty="0"/>
            </a:br>
            <a:r>
              <a:rPr lang="en-US" sz="2400" dirty="0"/>
              <a:t>Navy </a:t>
            </a:r>
            <a:r>
              <a:rPr lang="en-US" sz="2400" dirty="0" smtClean="0"/>
              <a:t>SBIR </a:t>
            </a:r>
            <a:r>
              <a:rPr lang="en-US" sz="2400" dirty="0"/>
              <a:t>2020.1 - Topic </a:t>
            </a:r>
            <a:r>
              <a:rPr lang="en-US" sz="2400" dirty="0" smtClean="0"/>
              <a:t>N201-059, </a:t>
            </a:r>
            <a:r>
              <a:rPr lang="en-US" sz="2000" dirty="0" smtClean="0">
                <a:hlinkClick r:id="rId5"/>
              </a:rPr>
              <a:t>https</a:t>
            </a:r>
            <a:r>
              <a:rPr lang="en-US" sz="2000" dirty="0">
                <a:hlinkClick r:id="rId5"/>
              </a:rPr>
              <a:t>://</a:t>
            </a:r>
            <a:r>
              <a:rPr lang="en-US" sz="2000" dirty="0" smtClean="0">
                <a:hlinkClick r:id="rId5"/>
              </a:rPr>
              <a:t>www.navysbir.com/n20_1/N201-059.htm</a:t>
            </a:r>
            <a:r>
              <a:rPr lang="en-US" sz="2000" dirty="0" smtClean="0"/>
              <a:t> </a:t>
            </a:r>
            <a:endParaRPr lang="en-US" sz="2000" dirty="0"/>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81</a:t>
            </a:fld>
            <a:endParaRPr lang="en-US"/>
          </a:p>
        </p:txBody>
      </p:sp>
      <p:sp>
        <p:nvSpPr>
          <p:cNvPr id="5" name="Title 1"/>
          <p:cNvSpPr txBox="1">
            <a:spLocks/>
          </p:cNvSpPr>
          <p:nvPr/>
        </p:nvSpPr>
        <p:spPr bwMode="auto">
          <a:xfrm>
            <a:off x="10005348" y="4595670"/>
            <a:ext cx="1656144" cy="1156948"/>
          </a:xfrm>
          <a:prstGeom prst="rect">
            <a:avLst/>
          </a:prstGeom>
          <a:noFill/>
          <a:ln w="19050">
            <a:solidFill>
              <a:schemeClr val="accent1">
                <a:lumMod val="50000"/>
              </a:schemeClr>
            </a:solid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a:solidFill>
                  <a:srgbClr val="FFCF2A"/>
                </a:solidFill>
                <a:latin typeface="+mj-lt"/>
                <a:ea typeface="+mj-ea"/>
                <a:cs typeface="+mj-cs"/>
              </a:defRPr>
            </a:lvl1pPr>
            <a:lvl2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2pPr>
            <a:lvl3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3pPr>
            <a:lvl4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4pPr>
            <a:lvl5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5pPr>
            <a:lvl6pPr marL="4572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6pPr>
            <a:lvl7pPr marL="9144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7pPr>
            <a:lvl8pPr marL="13716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8pPr>
            <a:lvl9pPr marL="18288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9pPr>
          </a:lstStyle>
          <a:p>
            <a:r>
              <a:rPr lang="en-US" sz="2400" b="1" kern="0" dirty="0" smtClean="0">
                <a:solidFill>
                  <a:schemeClr val="accent1">
                    <a:lumMod val="50000"/>
                  </a:schemeClr>
                </a:solidFill>
              </a:rPr>
              <a:t>Proposed Critical Path Forward</a:t>
            </a:r>
            <a:endParaRPr lang="en-US" sz="2400" b="1" kern="0" dirty="0">
              <a:solidFill>
                <a:schemeClr val="accent1">
                  <a:lumMod val="50000"/>
                </a:schemeClr>
              </a:solidFill>
            </a:endParaRPr>
          </a:p>
        </p:txBody>
      </p:sp>
    </p:spTree>
    <p:extLst>
      <p:ext uri="{BB962C8B-B14F-4D97-AF65-F5344CB8AC3E}">
        <p14:creationId xmlns:p14="http://schemas.microsoft.com/office/powerpoint/2010/main" val="2695175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9945565" cy="1325563"/>
          </a:xfrm>
        </p:spPr>
        <p:txBody>
          <a:bodyPr>
            <a:normAutofit/>
          </a:bodyPr>
          <a:lstStyle/>
          <a:p>
            <a:r>
              <a:rPr lang="en-US" sz="4200" dirty="0" smtClean="0"/>
              <a:t>DoD Directive: Autonomy in Weapon Systems</a:t>
            </a:r>
            <a:endParaRPr lang="en-US" sz="4200" dirty="0"/>
          </a:p>
        </p:txBody>
      </p:sp>
      <p:sp>
        <p:nvSpPr>
          <p:cNvPr id="5" name="Content Placeholder 4"/>
          <p:cNvSpPr>
            <a:spLocks noGrp="1"/>
          </p:cNvSpPr>
          <p:nvPr>
            <p:ph idx="1"/>
          </p:nvPr>
        </p:nvSpPr>
        <p:spPr>
          <a:xfrm>
            <a:off x="838199" y="1825625"/>
            <a:ext cx="10899373" cy="4907684"/>
          </a:xfrm>
        </p:spPr>
        <p:txBody>
          <a:bodyPr>
            <a:normAutofit fontScale="92500"/>
          </a:bodyPr>
          <a:lstStyle/>
          <a:p>
            <a:r>
              <a:rPr lang="en-US" sz="2600" dirty="0">
                <a:hlinkClick r:id="rId3"/>
              </a:rPr>
              <a:t>DoD Directive 3000.09</a:t>
            </a:r>
            <a:r>
              <a:rPr lang="en-US" sz="2600" dirty="0"/>
              <a:t>, 21 NOV 2012 with change 1, 8 May 2017</a:t>
            </a:r>
          </a:p>
          <a:p>
            <a:r>
              <a:rPr lang="en-US" sz="2600" dirty="0"/>
              <a:t>Original </a:t>
            </a:r>
            <a:r>
              <a:rPr lang="en-US" sz="2600" dirty="0" smtClean="0"/>
              <a:t>and update signed by DEPSECDEF </a:t>
            </a:r>
            <a:r>
              <a:rPr lang="en-US" sz="2600" dirty="0"/>
              <a:t>Ashton Carter</a:t>
            </a:r>
          </a:p>
          <a:p>
            <a:pPr marL="0" indent="0">
              <a:buNone/>
            </a:pPr>
            <a:r>
              <a:rPr lang="en-US" sz="2000" dirty="0"/>
              <a:t>1. PURPOSE</a:t>
            </a:r>
          </a:p>
          <a:p>
            <a:pPr marL="228600" lvl="1" indent="0">
              <a:buNone/>
            </a:pPr>
            <a:r>
              <a:rPr lang="en-US" sz="2200" dirty="0"/>
              <a:t>a. Establishes DoD policy and assigns responsibilities for the development and use of autonomous and semi-autonomous functions in weapon systems, including manned and unmanned platforms.</a:t>
            </a:r>
          </a:p>
          <a:p>
            <a:pPr marL="228600" lvl="1" indent="0">
              <a:buNone/>
            </a:pPr>
            <a:r>
              <a:rPr lang="en-US" sz="2200" dirty="0"/>
              <a:t>b. Establishes guidelines designed to minimize the probability and consequences of failures in autonomous and semi-autonomous weapon systems that could lead to unintended engagements.</a:t>
            </a:r>
          </a:p>
          <a:p>
            <a:pPr marL="0" indent="0">
              <a:buNone/>
            </a:pPr>
            <a:r>
              <a:rPr lang="en-US" sz="2000" dirty="0"/>
              <a:t>4. POLICY (excerpted)</a:t>
            </a:r>
          </a:p>
          <a:p>
            <a:pPr marL="228600" lvl="1" indent="0">
              <a:buNone/>
            </a:pPr>
            <a:r>
              <a:rPr lang="en-US" sz="2200" dirty="0"/>
              <a:t>a. Autonomous and semi-autonomous weapon systems shall be designed to allow commanders and operators to exercise appropriate levels of human judgment over the use of force.</a:t>
            </a:r>
          </a:p>
          <a:p>
            <a:pPr marL="228600" lvl="1" indent="0">
              <a:buNone/>
            </a:pPr>
            <a:r>
              <a:rPr lang="en-US" sz="2200" dirty="0"/>
              <a:t>b. Persons who authorize the use of, direct the use of, or operate autonomous and semi-autonomous weapon systems must do so with appropriate care and in accordance with the law of war, applicable treaties, weapon system safety rules, and applicable rules of engagement (ROE). </a:t>
            </a:r>
            <a:r>
              <a:rPr lang="en-US" dirty="0" smtClean="0"/>
              <a:t>[…]</a:t>
            </a:r>
            <a:endParaRPr lang="en-US" sz="2200" dirty="0" smtClean="0"/>
          </a:p>
          <a:p>
            <a:pPr marL="0" lvl="1" indent="0">
              <a:buNone/>
            </a:pPr>
            <a:r>
              <a:rPr lang="en-US" sz="2100" dirty="0"/>
              <a:t>6. RELEASABILITY. Cleared for public release</a:t>
            </a:r>
            <a:r>
              <a:rPr lang="en-US" sz="2100" dirty="0" smtClean="0"/>
              <a:t>. </a:t>
            </a:r>
            <a:r>
              <a:rPr lang="en-US" sz="1600" dirty="0" smtClean="0"/>
              <a:t>[…]</a:t>
            </a:r>
            <a:endParaRPr lang="en-US" sz="1600" dirty="0"/>
          </a:p>
        </p:txBody>
      </p:sp>
      <p:pic>
        <p:nvPicPr>
          <p:cNvPr id="2" name="Picture 1"/>
          <p:cNvPicPr>
            <a:picLocks noChangeAspect="1"/>
          </p:cNvPicPr>
          <p:nvPr/>
        </p:nvPicPr>
        <p:blipFill>
          <a:blip r:embed="rId4"/>
          <a:stretch>
            <a:fillRect/>
          </a:stretch>
        </p:blipFill>
        <p:spPr>
          <a:xfrm>
            <a:off x="10825254" y="486207"/>
            <a:ext cx="1176166" cy="1162247"/>
          </a:xfrm>
          <a:prstGeom prst="rect">
            <a:avLst/>
          </a:prstGeom>
        </p:spPr>
      </p:pic>
      <p:sp>
        <p:nvSpPr>
          <p:cNvPr id="7"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82</a:t>
            </a:fld>
            <a:endParaRPr lang="en-US"/>
          </a:p>
        </p:txBody>
      </p:sp>
      <p:sp>
        <p:nvSpPr>
          <p:cNvPr id="6" name="TextBox 5"/>
          <p:cNvSpPr txBox="1"/>
          <p:nvPr/>
        </p:nvSpPr>
        <p:spPr>
          <a:xfrm>
            <a:off x="9828494" y="1782165"/>
            <a:ext cx="2039815" cy="1200329"/>
          </a:xfrm>
          <a:prstGeom prst="rect">
            <a:avLst/>
          </a:prstGeom>
          <a:noFill/>
          <a:ln w="19050">
            <a:solidFill>
              <a:srgbClr val="C00000"/>
            </a:solidFill>
          </a:ln>
        </p:spPr>
        <p:txBody>
          <a:bodyPr wrap="square" rtlCol="0">
            <a:spAutoFit/>
          </a:bodyPr>
          <a:lstStyle/>
          <a:p>
            <a:pPr algn="ctr"/>
            <a:r>
              <a:rPr lang="en-US" sz="2400" b="1" dirty="0" smtClean="0">
                <a:solidFill>
                  <a:srgbClr val="C00000"/>
                </a:solidFill>
              </a:rPr>
              <a:t>CONTROLLING REFERENCE OVERALL</a:t>
            </a:r>
            <a:endParaRPr lang="en-US" sz="2400" b="1" dirty="0">
              <a:solidFill>
                <a:srgbClr val="C00000"/>
              </a:solidFill>
            </a:endParaRPr>
          </a:p>
        </p:txBody>
      </p:sp>
    </p:spTree>
    <p:extLst>
      <p:ext uri="{BB962C8B-B14F-4D97-AF65-F5344CB8AC3E}">
        <p14:creationId xmlns:p14="http://schemas.microsoft.com/office/powerpoint/2010/main" val="286589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65125"/>
            <a:ext cx="7919258" cy="1325563"/>
          </a:xfrm>
        </p:spPr>
        <p:txBody>
          <a:bodyPr/>
          <a:lstStyle/>
          <a:p>
            <a:r>
              <a:rPr lang="en-US" dirty="0"/>
              <a:t>Fleet Tactics and Naval Operations</a:t>
            </a:r>
          </a:p>
        </p:txBody>
      </p:sp>
      <p:sp>
        <p:nvSpPr>
          <p:cNvPr id="3" name="Content Placeholder 2"/>
          <p:cNvSpPr>
            <a:spLocks noGrp="1"/>
          </p:cNvSpPr>
          <p:nvPr>
            <p:ph idx="1"/>
          </p:nvPr>
        </p:nvSpPr>
        <p:spPr>
          <a:xfrm>
            <a:off x="838200" y="1825624"/>
            <a:ext cx="10424160" cy="4945092"/>
          </a:xfrm>
        </p:spPr>
        <p:txBody>
          <a:bodyPr>
            <a:normAutofit fontScale="85000" lnSpcReduction="20000"/>
          </a:bodyPr>
          <a:lstStyle/>
          <a:p>
            <a:pPr marL="0" indent="0">
              <a:buNone/>
            </a:pPr>
            <a:r>
              <a:rPr lang="en-US" dirty="0" smtClean="0"/>
              <a:t>Wayne </a:t>
            </a:r>
            <a:r>
              <a:rPr lang="en-US" dirty="0"/>
              <a:t>P. Hughes, Jr. and Robert P. </a:t>
            </a:r>
            <a:r>
              <a:rPr lang="en-US" dirty="0" err="1"/>
              <a:t>Girrier</a:t>
            </a:r>
            <a:r>
              <a:rPr lang="en-US" dirty="0"/>
              <a:t>, </a:t>
            </a:r>
            <a:r>
              <a:rPr lang="en-US" i="1" dirty="0"/>
              <a:t>Fleet Tactics and Naval Operations</a:t>
            </a:r>
            <a:r>
              <a:rPr lang="en-US" dirty="0"/>
              <a:t>, Third Edition, Naval Institute Press, Annapolis Maryland, June 2018. </a:t>
            </a:r>
            <a:endParaRPr lang="en-US" dirty="0" smtClean="0"/>
          </a:p>
          <a:p>
            <a:r>
              <a:rPr lang="en-US" sz="2400" dirty="0">
                <a:hlinkClick r:id="rId3"/>
              </a:rPr>
              <a:t>https://</a:t>
            </a:r>
            <a:r>
              <a:rPr lang="en-US" sz="2400" dirty="0" smtClean="0">
                <a:hlinkClick r:id="rId3"/>
              </a:rPr>
              <a:t>www.usni.org/press/books/fleet-tactics-and-naval-operations-third-edition</a:t>
            </a:r>
            <a:r>
              <a:rPr lang="en-US" sz="2400" dirty="0" smtClean="0"/>
              <a:t> </a:t>
            </a:r>
          </a:p>
          <a:p>
            <a:pPr marL="0" indent="0">
              <a:buNone/>
            </a:pPr>
            <a:r>
              <a:rPr lang="en-US" dirty="0"/>
              <a:t>From newly added Chapter 12, A Twenty-First-Century </a:t>
            </a:r>
            <a:r>
              <a:rPr lang="en-US" dirty="0" smtClean="0"/>
              <a:t>Revolution:</a:t>
            </a:r>
            <a:endParaRPr lang="en-US" dirty="0"/>
          </a:p>
          <a:p>
            <a:r>
              <a:rPr lang="en-US" dirty="0" smtClean="0"/>
              <a:t>“</a:t>
            </a:r>
            <a:r>
              <a:rPr lang="en-US" dirty="0"/>
              <a:t>At the most fundamental level, </a:t>
            </a:r>
            <a:r>
              <a:rPr lang="en-US" dirty="0" smtClean="0"/>
              <a:t>[Information Warfare] IW </a:t>
            </a:r>
            <a:r>
              <a:rPr lang="en-US" dirty="0"/>
              <a:t>is about how to employ and protect the ability to sense, assimilate, decide, communicate, and act – while confounding those same processes that support the adversary.” </a:t>
            </a:r>
          </a:p>
          <a:p>
            <a:r>
              <a:rPr lang="en-US" dirty="0" smtClean="0"/>
              <a:t>“</a:t>
            </a:r>
            <a:r>
              <a:rPr lang="en-US" dirty="0"/>
              <a:t>Information Warfare broadly conceived is orthogonal to naval tactics. As a consequence, IW is having major effects on all six processes of naval tactics used in fleet combat – scouting and antiscouting, command-and-control, C2 countermeasures, delivery of fire, and confounding enemy fire.” </a:t>
            </a:r>
          </a:p>
          <a:p>
            <a:r>
              <a:rPr lang="en-US" dirty="0" smtClean="0"/>
              <a:t>“</a:t>
            </a:r>
            <a:r>
              <a:rPr lang="en-US" dirty="0"/>
              <a:t>Indeed there is a mounting wave of concern about how far automation will expand and what its impact will be on the continuum of cognition from data to information to knowledge. […] Navies are facing similar uncertainties.” </a:t>
            </a:r>
            <a:endParaRPr lang="en-US" dirty="0" smtClean="0"/>
          </a:p>
          <a:p>
            <a:pPr marL="0" indent="0">
              <a:buNone/>
            </a:pPr>
            <a:r>
              <a:rPr lang="en-US" dirty="0" smtClean="0"/>
              <a:t>Wayne Hughes coined the term “Network Optional Warfare” after many discussion sessions, directly contrasting it to Network Centric Warfare.  Thank you sir.</a:t>
            </a:r>
            <a:endParaRPr lang="en-US" dirty="0"/>
          </a:p>
          <a:p>
            <a:endParaRPr lang="en-US" dirty="0"/>
          </a:p>
          <a:p>
            <a:endParaRPr lang="en-US" dirty="0"/>
          </a:p>
          <a:p>
            <a:endParaRPr lang="en-US" dirty="0"/>
          </a:p>
        </p:txBody>
      </p:sp>
      <p:pic>
        <p:nvPicPr>
          <p:cNvPr id="4" name="Picture 3">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5722" y="394855"/>
            <a:ext cx="863889" cy="1295833"/>
          </a:xfrm>
          <a:prstGeom prst="rect">
            <a:avLst/>
          </a:prstGeom>
        </p:spPr>
      </p:pic>
      <p:pic>
        <p:nvPicPr>
          <p:cNvPr id="5" name="Picture 4">
            <a:hlinkClick r:id="rId5" tooltip="In Memoriam: Legendary Strategist and Fleet Tactics Author Wayne P. Hughes"/>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92392" y="394855"/>
            <a:ext cx="2159723" cy="1295833"/>
          </a:xfrm>
          <a:prstGeom prst="rect">
            <a:avLst/>
          </a:prstGeom>
        </p:spPr>
      </p:pic>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83</a:t>
            </a:fld>
            <a:endParaRPr lang="en-US" dirty="0"/>
          </a:p>
        </p:txBody>
      </p:sp>
    </p:spTree>
    <p:extLst>
      <p:ext uri="{BB962C8B-B14F-4D97-AF65-F5344CB8AC3E}">
        <p14:creationId xmlns:p14="http://schemas.microsoft.com/office/powerpoint/2010/main" val="241050511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Optional Warfare (NOW)</a:t>
            </a:r>
            <a:endParaRPr lang="en-US" dirty="0"/>
          </a:p>
        </p:txBody>
      </p:sp>
      <p:sp>
        <p:nvSpPr>
          <p:cNvPr id="3" name="Content Placeholder 2"/>
          <p:cNvSpPr>
            <a:spLocks noGrp="1"/>
          </p:cNvSpPr>
          <p:nvPr>
            <p:ph idx="1"/>
          </p:nvPr>
        </p:nvSpPr>
        <p:spPr>
          <a:xfrm>
            <a:off x="838200" y="3599409"/>
            <a:ext cx="10442171" cy="3043065"/>
          </a:xfrm>
        </p:spPr>
        <p:txBody>
          <a:bodyPr>
            <a:normAutofit/>
          </a:bodyPr>
          <a:lstStyle/>
          <a:p>
            <a:r>
              <a:rPr lang="en-US" dirty="0" smtClean="0"/>
              <a:t>Littoral </a:t>
            </a:r>
            <a:r>
              <a:rPr lang="en-US" dirty="0"/>
              <a:t>operations, deployable unmanned systems, and a refactored force mix for surface ships pose a growing set of naval challenges and opportunities.  Network-optional warfare (NOW) precepts include </a:t>
            </a:r>
            <a:r>
              <a:rPr lang="en-US" dirty="0">
                <a:hlinkClick r:id="rId3"/>
              </a:rPr>
              <a:t>Efficient Messaging</a:t>
            </a:r>
            <a:r>
              <a:rPr lang="en-US" dirty="0"/>
              <a:t>, </a:t>
            </a:r>
            <a:r>
              <a:rPr lang="en-US" dirty="0">
                <a:hlinkClick r:id="rId4"/>
              </a:rPr>
              <a:t>Optical Signaling</a:t>
            </a:r>
            <a:r>
              <a:rPr lang="en-US" dirty="0"/>
              <a:t>,  </a:t>
            </a:r>
            <a:r>
              <a:rPr lang="en-US" dirty="0">
                <a:hlinkClick r:id="rId5"/>
              </a:rPr>
              <a:t>Semantic Coherence</a:t>
            </a:r>
            <a:r>
              <a:rPr lang="en-US" dirty="0"/>
              <a:t> and </a:t>
            </a:r>
            <a:r>
              <a:rPr lang="en-US" dirty="0">
                <a:hlinkClick r:id="rId6"/>
              </a:rPr>
              <a:t>Ethical Human Supervision of Autonomy</a:t>
            </a:r>
            <a:r>
              <a:rPr lang="en-US" dirty="0"/>
              <a:t> for deliberate, stealthy, minimalist tactical communications.</a:t>
            </a:r>
          </a:p>
          <a:p>
            <a:r>
              <a:rPr lang="en-US" sz="2400" dirty="0">
                <a:hlinkClick r:id="rId7"/>
              </a:rPr>
              <a:t>https://</a:t>
            </a:r>
            <a:r>
              <a:rPr lang="en-US" sz="2400" dirty="0" smtClean="0">
                <a:hlinkClick r:id="rId7"/>
              </a:rPr>
              <a:t>wiki.nps.edu/display/NOW/Network+Optional+Warfare</a:t>
            </a:r>
            <a:r>
              <a:rPr lang="en-US" sz="2400" dirty="0" smtClean="0"/>
              <a:t> </a:t>
            </a:r>
            <a:endParaRPr lang="en-US" sz="2400" dirty="0"/>
          </a:p>
        </p:txBody>
      </p:sp>
      <p:sp>
        <p:nvSpPr>
          <p:cNvPr id="4" name="TextBox 3"/>
          <p:cNvSpPr txBox="1"/>
          <p:nvPr/>
        </p:nvSpPr>
        <p:spPr>
          <a:xfrm>
            <a:off x="10504461" y="677810"/>
            <a:ext cx="1088020" cy="646331"/>
          </a:xfrm>
          <a:prstGeom prst="rect">
            <a:avLst/>
          </a:prstGeom>
          <a:noFill/>
          <a:ln>
            <a:solidFill>
              <a:schemeClr val="accent1">
                <a:lumMod val="50000"/>
              </a:schemeClr>
            </a:solidFill>
          </a:ln>
        </p:spPr>
        <p:txBody>
          <a:bodyPr wrap="square" rtlCol="0">
            <a:spAutoFit/>
          </a:bodyPr>
          <a:lstStyle/>
          <a:p>
            <a:pPr algn="ctr"/>
            <a:r>
              <a:rPr lang="en-US" dirty="0" smtClean="0"/>
              <a:t>Overall Concept</a:t>
            </a:r>
            <a:endParaRPr lang="en-US" dirty="0"/>
          </a:p>
        </p:txBody>
      </p:sp>
      <p:pic>
        <p:nvPicPr>
          <p:cNvPr id="5" name="Content Placeholder 10">
            <a:hlinkClick r:id="rId7"/>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209742" y="1636826"/>
            <a:ext cx="1677458" cy="1008222"/>
          </a:xfrm>
          <a:prstGeom prst="rect">
            <a:avLst/>
          </a:prstGeom>
          <a:ln>
            <a:solidFill>
              <a:schemeClr val="accent1">
                <a:lumMod val="50000"/>
              </a:schemeClr>
            </a:solidFill>
          </a:ln>
        </p:spPr>
      </p:pic>
      <p:sp>
        <p:nvSpPr>
          <p:cNvPr id="7" name="TextBox 6"/>
          <p:cNvSpPr txBox="1"/>
          <p:nvPr/>
        </p:nvSpPr>
        <p:spPr>
          <a:xfrm>
            <a:off x="1052942" y="1546164"/>
            <a:ext cx="9209120" cy="2616101"/>
          </a:xfrm>
          <a:prstGeom prst="rect">
            <a:avLst/>
          </a:prstGeom>
          <a:noFill/>
        </p:spPr>
        <p:txBody>
          <a:bodyPr wrap="square" rtlCol="0">
            <a:spAutoFit/>
          </a:bodyPr>
          <a:lstStyle/>
          <a:p>
            <a:r>
              <a:rPr lang="en-US" sz="3200" b="1" dirty="0"/>
              <a:t>Naval forces do not have to be engaged in constant centralized communication. </a:t>
            </a:r>
            <a:r>
              <a:rPr lang="en-US" sz="3200" dirty="0"/>
              <a:t> Deployed Navy vessels have demonstrated independence of action in stealthy coordinated operations for hundreds of years. </a:t>
            </a:r>
          </a:p>
          <a:p>
            <a:endParaRPr lang="en-US" sz="3600" dirty="0"/>
          </a:p>
        </p:txBody>
      </p:sp>
      <p:sp>
        <p:nvSpPr>
          <p:cNvPr id="9"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84</a:t>
            </a:fld>
            <a:endParaRPr lang="en-US" dirty="0"/>
          </a:p>
        </p:txBody>
      </p:sp>
    </p:spTree>
    <p:extLst>
      <p:ext uri="{BB962C8B-B14F-4D97-AF65-F5344CB8AC3E}">
        <p14:creationId xmlns:p14="http://schemas.microsoft.com/office/powerpoint/2010/main" val="359878004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543081" cy="1325563"/>
          </a:xfrm>
        </p:spPr>
        <p:txBody>
          <a:bodyPr/>
          <a:lstStyle/>
          <a:p>
            <a:r>
              <a:rPr lang="en-US" dirty="0" smtClean="0"/>
              <a:t>Rich Semantic Track (RST)</a:t>
            </a:r>
            <a:endParaRPr lang="en-US" dirty="0"/>
          </a:p>
        </p:txBody>
      </p:sp>
      <p:sp>
        <p:nvSpPr>
          <p:cNvPr id="3" name="Content Placeholder 2"/>
          <p:cNvSpPr>
            <a:spLocks noGrp="1"/>
          </p:cNvSpPr>
          <p:nvPr>
            <p:ph idx="1"/>
          </p:nvPr>
        </p:nvSpPr>
        <p:spPr>
          <a:xfrm>
            <a:off x="838200" y="1601181"/>
            <a:ext cx="10728960" cy="2230986"/>
          </a:xfrm>
        </p:spPr>
        <p:txBody>
          <a:bodyPr>
            <a:normAutofit/>
          </a:bodyPr>
          <a:lstStyle/>
          <a:p>
            <a:r>
              <a:rPr lang="en-US" dirty="0"/>
              <a:t>DoD mandates data sharing practices, but practices have been mixed and uneven, resulting in perpetuation of system-centric data practices</a:t>
            </a:r>
            <a:r>
              <a:rPr lang="en-US" dirty="0" smtClean="0"/>
              <a:t>.</a:t>
            </a:r>
            <a:endParaRPr lang="en-US" dirty="0"/>
          </a:p>
          <a:p>
            <a:r>
              <a:rPr lang="en-US" dirty="0"/>
              <a:t>Sharing and collective understanding of track data - collections of time-stamped perceptions of the state of objects of interest — are critical to warfighting systems</a:t>
            </a:r>
            <a:r>
              <a:rPr lang="en-US" dirty="0" smtClean="0"/>
              <a:t>.</a:t>
            </a:r>
            <a:endParaRPr lang="en-US" dirty="0"/>
          </a:p>
          <a:p>
            <a:endParaRPr lang="en-US" dirty="0"/>
          </a:p>
        </p:txBody>
      </p:sp>
      <p:sp>
        <p:nvSpPr>
          <p:cNvPr id="4" name="TextBox 3"/>
          <p:cNvSpPr txBox="1"/>
          <p:nvPr/>
        </p:nvSpPr>
        <p:spPr>
          <a:xfrm>
            <a:off x="9525000" y="658582"/>
            <a:ext cx="914400" cy="646331"/>
          </a:xfrm>
          <a:prstGeom prst="rect">
            <a:avLst/>
          </a:prstGeom>
          <a:noFill/>
          <a:ln>
            <a:solidFill>
              <a:schemeClr val="accent1">
                <a:lumMod val="50000"/>
              </a:schemeClr>
            </a:solidFill>
          </a:ln>
        </p:spPr>
        <p:txBody>
          <a:bodyPr wrap="square" rtlCol="0">
            <a:spAutoFit/>
          </a:bodyPr>
          <a:lstStyle/>
          <a:p>
            <a:pPr algn="ctr"/>
            <a:r>
              <a:rPr lang="en-US" dirty="0" smtClean="0"/>
              <a:t>Related Work</a:t>
            </a:r>
            <a:endParaRPr lang="en-US" dirty="0"/>
          </a:p>
        </p:txBody>
      </p:sp>
      <p:pic>
        <p:nvPicPr>
          <p:cNvPr id="7" name="Picture 6">
            <a:hlinkClick r:id="rId3"/>
          </p:cNvPr>
          <p:cNvPicPr>
            <a:picLocks noChangeAspect="1"/>
          </p:cNvPicPr>
          <p:nvPr/>
        </p:nvPicPr>
        <p:blipFill>
          <a:blip r:embed="rId4"/>
          <a:stretch>
            <a:fillRect/>
          </a:stretch>
        </p:blipFill>
        <p:spPr>
          <a:xfrm>
            <a:off x="8283628" y="3412375"/>
            <a:ext cx="3668937" cy="1976870"/>
          </a:xfrm>
          <a:prstGeom prst="rect">
            <a:avLst/>
          </a:prstGeom>
          <a:ln>
            <a:solidFill>
              <a:schemeClr val="accent1">
                <a:lumMod val="50000"/>
              </a:schemeClr>
            </a:solidFill>
          </a:ln>
        </p:spPr>
      </p:pic>
      <p:sp>
        <p:nvSpPr>
          <p:cNvPr id="8" name="TextBox 7"/>
          <p:cNvSpPr txBox="1"/>
          <p:nvPr/>
        </p:nvSpPr>
        <p:spPr>
          <a:xfrm>
            <a:off x="713514" y="3729395"/>
            <a:ext cx="7491148" cy="2893100"/>
          </a:xfrm>
          <a:prstGeom prst="rect">
            <a:avLst/>
          </a:prstGeom>
          <a:noFill/>
        </p:spPr>
        <p:txBody>
          <a:bodyPr wrap="square" rtlCol="0">
            <a:spAutoFit/>
          </a:bodyPr>
          <a:lstStyle/>
          <a:p>
            <a:pPr marL="342900" indent="-342900">
              <a:buFont typeface="Arial" panose="020B0604020202020204" pitchFamily="34" charset="0"/>
              <a:buChar char="•"/>
            </a:pPr>
            <a:r>
              <a:rPr lang="en-US" sz="2600" dirty="0"/>
              <a:t>Shared understanding requires common semantics.</a:t>
            </a:r>
          </a:p>
          <a:p>
            <a:pPr marL="342900" indent="-342900">
              <a:buFont typeface="Arial" panose="020B0604020202020204" pitchFamily="34" charset="0"/>
              <a:buChar char="•"/>
            </a:pPr>
            <a:r>
              <a:rPr lang="en-US" sz="2600" dirty="0"/>
              <a:t>The Rich Semantic Track (RST) ontology provides a </a:t>
            </a:r>
            <a:r>
              <a:rPr lang="en-US" sz="2600" dirty="0" smtClean="0"/>
              <a:t> </a:t>
            </a:r>
            <a:r>
              <a:rPr lang="en-US" sz="2600" dirty="0"/>
              <a:t>foundation for shared understanding of track data.</a:t>
            </a:r>
          </a:p>
          <a:p>
            <a:pPr marL="342900" indent="-342900">
              <a:buFont typeface="Arial" panose="020B0604020202020204" pitchFamily="34" charset="0"/>
              <a:buChar char="•"/>
            </a:pPr>
            <a:r>
              <a:rPr lang="en-US" sz="2600" dirty="0"/>
              <a:t>It is time to change the way DoD manages data and engineers systems, starting with adoption of the RST ontology and moving toward the vision of </a:t>
            </a:r>
            <a:r>
              <a:rPr lang="en-US" sz="2600" dirty="0" smtClean="0"/>
              <a:t>a Web </a:t>
            </a:r>
            <a:r>
              <a:rPr lang="en-US" sz="2600" dirty="0"/>
              <a:t>of linked track data</a:t>
            </a:r>
            <a:r>
              <a:rPr lang="en-US" sz="2600" dirty="0" smtClean="0"/>
              <a:t>.</a:t>
            </a:r>
            <a:endParaRPr lang="en-US" sz="2600" dirty="0"/>
          </a:p>
        </p:txBody>
      </p:sp>
      <p:sp>
        <p:nvSpPr>
          <p:cNvPr id="9" name="TextBox 8"/>
          <p:cNvSpPr txBox="1"/>
          <p:nvPr/>
        </p:nvSpPr>
        <p:spPr>
          <a:xfrm>
            <a:off x="8283627" y="5532091"/>
            <a:ext cx="3668937" cy="1200329"/>
          </a:xfrm>
          <a:prstGeom prst="rect">
            <a:avLst/>
          </a:prstGeom>
          <a:noFill/>
        </p:spPr>
        <p:txBody>
          <a:bodyPr wrap="square" rtlCol="0">
            <a:spAutoFit/>
          </a:bodyPr>
          <a:lstStyle/>
          <a:p>
            <a:pPr algn="ctr"/>
            <a:r>
              <a:rPr lang="en-US" b="1" dirty="0" smtClean="0">
                <a:hlinkClick r:id="rId5"/>
              </a:rPr>
              <a:t>Network Optional Warfare (NOW) Semantic Coherence </a:t>
            </a:r>
            <a:endParaRPr lang="en-US" b="1" dirty="0" smtClean="0"/>
          </a:p>
          <a:p>
            <a:pPr algn="ctr"/>
            <a:endParaRPr lang="en-US" b="1" dirty="0" smtClean="0"/>
          </a:p>
          <a:p>
            <a:pPr algn="ctr"/>
            <a:r>
              <a:rPr lang="en-US" b="1" dirty="0" smtClean="0">
                <a:hlinkClick r:id="rId6"/>
              </a:rPr>
              <a:t>Rich Semantic Track (RST)</a:t>
            </a:r>
            <a:endParaRPr lang="en-US" b="1" dirty="0"/>
          </a:p>
        </p:txBody>
      </p:sp>
      <p:sp>
        <p:nvSpPr>
          <p:cNvPr id="11" name="Slide Number Placeholder 5"/>
          <p:cNvSpPr>
            <a:spLocks noGrp="1"/>
          </p:cNvSpPr>
          <p:nvPr>
            <p:ph type="sldNum" sz="quarter" idx="12"/>
          </p:nvPr>
        </p:nvSpPr>
        <p:spPr>
          <a:xfrm>
            <a:off x="9174480" y="6356350"/>
            <a:ext cx="2743200" cy="365125"/>
          </a:xfrm>
        </p:spPr>
        <p:txBody>
          <a:bodyPr/>
          <a:lstStyle/>
          <a:p>
            <a:fld id="{B31A39DF-61A9-4ACA-B734-536BAC9BE44A}" type="slidenum">
              <a:rPr lang="en-US" smtClean="0"/>
              <a:t>85</a:t>
            </a:fld>
            <a:endParaRPr lang="en-US"/>
          </a:p>
        </p:txBody>
      </p:sp>
      <p:sp>
        <p:nvSpPr>
          <p:cNvPr id="10" name="TextBox 9"/>
          <p:cNvSpPr txBox="1"/>
          <p:nvPr/>
        </p:nvSpPr>
        <p:spPr>
          <a:xfrm>
            <a:off x="10515601" y="658582"/>
            <a:ext cx="1371600" cy="646331"/>
          </a:xfrm>
          <a:prstGeom prst="rect">
            <a:avLst/>
          </a:prstGeom>
          <a:noFill/>
          <a:ln>
            <a:solidFill>
              <a:schemeClr val="accent1">
                <a:lumMod val="50000"/>
              </a:schemeClr>
            </a:solidFill>
          </a:ln>
        </p:spPr>
        <p:txBody>
          <a:bodyPr wrap="square" rtlCol="0">
            <a:spAutoFit/>
          </a:bodyPr>
          <a:lstStyle/>
          <a:p>
            <a:pPr algn="ctr"/>
            <a:r>
              <a:rPr lang="en-US" dirty="0" smtClean="0"/>
              <a:t>Curt Blais Dissertation</a:t>
            </a:r>
            <a:endParaRPr lang="en-US" dirty="0"/>
          </a:p>
        </p:txBody>
      </p:sp>
    </p:spTree>
    <p:extLst>
      <p:ext uri="{BB962C8B-B14F-4D97-AF65-F5344CB8AC3E}">
        <p14:creationId xmlns:p14="http://schemas.microsoft.com/office/powerpoint/2010/main" val="1647701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191263" cy="1325563"/>
          </a:xfrm>
        </p:spPr>
        <p:txBody>
          <a:bodyPr>
            <a:normAutofit/>
          </a:bodyPr>
          <a:lstStyle/>
          <a:p>
            <a:r>
              <a:rPr lang="en-US" sz="3800" dirty="0" smtClean="0"/>
              <a:t>Coactive Design and Interdependency Analysis</a:t>
            </a:r>
            <a:endParaRPr lang="en-US" sz="3800" dirty="0"/>
          </a:p>
        </p:txBody>
      </p:sp>
      <p:sp>
        <p:nvSpPr>
          <p:cNvPr id="3" name="Content Placeholder 2"/>
          <p:cNvSpPr>
            <a:spLocks noGrp="1"/>
          </p:cNvSpPr>
          <p:nvPr>
            <p:ph idx="1"/>
          </p:nvPr>
        </p:nvSpPr>
        <p:spPr>
          <a:xfrm>
            <a:off x="838199" y="1825624"/>
            <a:ext cx="10915795" cy="4818243"/>
          </a:xfrm>
        </p:spPr>
        <p:txBody>
          <a:bodyPr>
            <a:normAutofit fontScale="85000" lnSpcReduction="10000"/>
          </a:bodyPr>
          <a:lstStyle/>
          <a:p>
            <a:r>
              <a:rPr lang="en-US" dirty="0" smtClean="0"/>
              <a:t>Matthew Johnson and Alonso Vera</a:t>
            </a:r>
            <a:r>
              <a:rPr lang="en-US" dirty="0"/>
              <a:t>, “</a:t>
            </a:r>
            <a:r>
              <a:rPr lang="en-US" dirty="0">
                <a:hlinkClick r:id="rId3"/>
              </a:rPr>
              <a:t>No AI is an Island: The Case for </a:t>
            </a:r>
            <a:br>
              <a:rPr lang="en-US" dirty="0">
                <a:hlinkClick r:id="rId3"/>
              </a:rPr>
            </a:br>
            <a:r>
              <a:rPr lang="en-US" dirty="0">
                <a:hlinkClick r:id="rId3"/>
              </a:rPr>
              <a:t>Teaming </a:t>
            </a:r>
            <a:r>
              <a:rPr lang="en-US" dirty="0" smtClean="0">
                <a:hlinkClick r:id="rId3"/>
              </a:rPr>
              <a:t>Intelligence</a:t>
            </a:r>
            <a:r>
              <a:rPr lang="en-US" dirty="0" smtClean="0"/>
              <a:t>”, </a:t>
            </a:r>
            <a:r>
              <a:rPr lang="en-US" i="1" dirty="0" smtClean="0"/>
              <a:t>AI Magazine</a:t>
            </a:r>
            <a:r>
              <a:rPr lang="en-US" dirty="0" smtClean="0"/>
              <a:t>, vol. 40 no.1, Spring 2019</a:t>
            </a:r>
          </a:p>
          <a:p>
            <a:r>
              <a:rPr lang="en-US" i="1" dirty="0" smtClean="0"/>
              <a:t>Abstract</a:t>
            </a:r>
            <a:r>
              <a:rPr lang="en-US" dirty="0" smtClean="0"/>
              <a:t>. “The </a:t>
            </a:r>
            <a:r>
              <a:rPr lang="en-US" dirty="0"/>
              <a:t>purpose of this article is to draw attention to an aspect of intelligence that has not yet received significant attention from the AI community, but that plays a crucial role in a technology’s effectiveness in the world, namely teaming intelligence. We propose that Al will reach its full potential only if, as part of its intelligence, it also has enough teaming intelligence to work well with people. Although seemingly counterintuitive, the more intelligent the technological system, the greater the need for collaborative skills. This paper will argue why teaming intelligence is important to AI, provide a general structure for AI researchers to use in developing intelligent systems that team well, assess the current state of the art and, in doing so, suggest a path forward for future AI systems. This is not a call to develop a new capability, but rather, an approach to what AI capabilities should be built, and how, so as to imbue intelligent systems with teaming competence</a:t>
            </a:r>
            <a:r>
              <a:rPr lang="en-US" dirty="0" smtClean="0"/>
              <a:t>.”</a:t>
            </a:r>
          </a:p>
          <a:p>
            <a:r>
              <a:rPr lang="en-US" dirty="0" smtClean="0"/>
              <a:t>Strong resonances exist with Ethical Control that deserve further exploration.</a:t>
            </a:r>
            <a:endParaRPr lang="en-US" dirty="0"/>
          </a:p>
        </p:txBody>
      </p:sp>
      <p:sp>
        <p:nvSpPr>
          <p:cNvPr id="5" name="Slide Number Placeholder 5"/>
          <p:cNvSpPr>
            <a:spLocks noGrp="1"/>
          </p:cNvSpPr>
          <p:nvPr>
            <p:ph type="sldNum" sz="quarter" idx="12"/>
          </p:nvPr>
        </p:nvSpPr>
        <p:spPr/>
        <p:txBody>
          <a:bodyPr/>
          <a:lstStyle/>
          <a:p>
            <a:fld id="{B31A39DF-61A9-4ACA-B734-536BAC9BE44A}" type="slidenum">
              <a:rPr lang="en-US" smtClean="0"/>
              <a:t>86</a:t>
            </a:fld>
            <a:endParaRPr lang="en-US" dirty="0"/>
          </a:p>
        </p:txBody>
      </p:sp>
      <p:pic>
        <p:nvPicPr>
          <p:cNvPr id="6" name="Picture 5">
            <a:hlinkClick r:id="rId3" tooltip="No AI is an Island"/>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0226238" y="341792"/>
            <a:ext cx="1602990" cy="1975360"/>
          </a:xfrm>
          <a:prstGeom prst="rect">
            <a:avLst/>
          </a:prstGeom>
        </p:spPr>
      </p:pic>
    </p:spTree>
    <p:extLst>
      <p:ext uri="{BB962C8B-B14F-4D97-AF65-F5344CB8AC3E}">
        <p14:creationId xmlns:p14="http://schemas.microsoft.com/office/powerpoint/2010/main" val="412367798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Naval Research Advisory Committee (NRAC)</a:t>
            </a:r>
            <a:endParaRPr lang="en-US" sz="4000" dirty="0"/>
          </a:p>
        </p:txBody>
      </p:sp>
      <p:sp>
        <p:nvSpPr>
          <p:cNvPr id="3" name="Content Placeholder 2"/>
          <p:cNvSpPr>
            <a:spLocks noGrp="1"/>
          </p:cNvSpPr>
          <p:nvPr>
            <p:ph idx="1"/>
          </p:nvPr>
        </p:nvSpPr>
        <p:spPr>
          <a:xfrm>
            <a:off x="838199" y="1825624"/>
            <a:ext cx="10755385" cy="4675843"/>
          </a:xfrm>
        </p:spPr>
        <p:txBody>
          <a:bodyPr>
            <a:normAutofit/>
          </a:bodyPr>
          <a:lstStyle/>
          <a:p>
            <a:pPr marL="0" indent="0">
              <a:buNone/>
            </a:pPr>
            <a:r>
              <a:rPr lang="en-US" dirty="0" smtClean="0"/>
              <a:t>“Autonomous and Unmanned Systems in Department of Navy”</a:t>
            </a:r>
          </a:p>
          <a:p>
            <a:r>
              <a:rPr lang="en-US" sz="2000" dirty="0" smtClean="0"/>
              <a:t>Technical Report, September 2017</a:t>
            </a:r>
          </a:p>
          <a:p>
            <a:r>
              <a:rPr lang="en-US" sz="2000" dirty="0" smtClean="0"/>
              <a:t>Chair: Dr. James Bellingham, Director of Center for Marine Robotics, Woods Hole Oceanographic Institute (WHOI).  Former Chief Technologist at Monterey Bay Aquarium Research Inst. (MBARI)</a:t>
            </a:r>
          </a:p>
          <a:p>
            <a:r>
              <a:rPr lang="en-US" sz="2000" dirty="0">
                <a:hlinkClick r:id="rId3"/>
              </a:rPr>
              <a:t>https://</a:t>
            </a:r>
            <a:r>
              <a:rPr lang="en-US" sz="2000" dirty="0" smtClean="0">
                <a:hlinkClick r:id="rId3"/>
              </a:rPr>
              <a:t>www.nrac.navy.mil/docs/2017_rpt_Autonomous_Unmanned_Systems_Don-SEP2017.pdf</a:t>
            </a:r>
            <a:r>
              <a:rPr lang="en-US" sz="2000" dirty="0" smtClean="0"/>
              <a:t> </a:t>
            </a:r>
          </a:p>
          <a:p>
            <a:endParaRPr lang="en-US" sz="2000" dirty="0"/>
          </a:p>
          <a:p>
            <a:pPr marL="0" indent="0">
              <a:buNone/>
            </a:pPr>
            <a:r>
              <a:rPr lang="en-US" b="1" dirty="0" smtClean="0"/>
              <a:t>Recommendation #1</a:t>
            </a:r>
            <a:r>
              <a:rPr lang="en-US" dirty="0" smtClean="0"/>
              <a:t>: </a:t>
            </a:r>
            <a:r>
              <a:rPr lang="en-US" i="1" dirty="0" smtClean="0"/>
              <a:t>create comprehensive data plan to field autonomy</a:t>
            </a:r>
            <a:r>
              <a:rPr lang="en-US" dirty="0" smtClean="0"/>
              <a:t>.</a:t>
            </a:r>
          </a:p>
          <a:p>
            <a:r>
              <a:rPr lang="en-US" dirty="0" smtClean="0"/>
              <a:t>“</a:t>
            </a:r>
            <a:r>
              <a:rPr lang="en-US" dirty="0" err="1" smtClean="0"/>
              <a:t>DoN</a:t>
            </a:r>
            <a:r>
              <a:rPr lang="en-US" dirty="0" smtClean="0"/>
              <a:t> must urgently develop an organizational data plan.”</a:t>
            </a:r>
          </a:p>
          <a:p>
            <a:r>
              <a:rPr lang="en-US" dirty="0" smtClean="0"/>
              <a:t>“In the future, data will win wars.”</a:t>
            </a:r>
          </a:p>
          <a:p>
            <a:r>
              <a:rPr lang="en-US" dirty="0" smtClean="0"/>
              <a:t>“Data is ultimate ‘component’ for AI systems and must be controlled.”</a:t>
            </a:r>
          </a:p>
        </p:txBody>
      </p:sp>
      <p:pic>
        <p:nvPicPr>
          <p:cNvPr id="4" name="Picture 3">
            <a:hlinkClick r:id="rId3"/>
          </p:cNvPr>
          <p:cNvPicPr>
            <a:picLocks noChangeAspect="1"/>
          </p:cNvPicPr>
          <p:nvPr/>
        </p:nvPicPr>
        <p:blipFill>
          <a:blip r:embed="rId4"/>
          <a:stretch>
            <a:fillRect/>
          </a:stretch>
        </p:blipFill>
        <p:spPr>
          <a:xfrm>
            <a:off x="10172319" y="525012"/>
            <a:ext cx="1688797" cy="2050407"/>
          </a:xfrm>
          <a:prstGeom prst="rect">
            <a:avLst/>
          </a:prstGeom>
          <a:ln>
            <a:solidFill>
              <a:schemeClr val="tx2"/>
            </a:solidFill>
          </a:ln>
        </p:spPr>
      </p:pic>
      <p:sp>
        <p:nvSpPr>
          <p:cNvPr id="7"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87</a:t>
            </a:fld>
            <a:endParaRPr lang="en-US"/>
          </a:p>
        </p:txBody>
      </p:sp>
    </p:spTree>
    <p:extLst>
      <p:ext uri="{BB962C8B-B14F-4D97-AF65-F5344CB8AC3E}">
        <p14:creationId xmlns:p14="http://schemas.microsoft.com/office/powerpoint/2010/main" val="139582248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091353" cy="1325563"/>
          </a:xfrm>
        </p:spPr>
        <p:txBody>
          <a:bodyPr/>
          <a:lstStyle/>
          <a:p>
            <a:r>
              <a:rPr lang="en-US" dirty="0" smtClean="0"/>
              <a:t>DoD Artificial Intelligence (AI) Strategy </a:t>
            </a:r>
            <a:r>
              <a:rPr lang="en-US" sz="3200" dirty="0" smtClean="0"/>
              <a:t>February 2019</a:t>
            </a:r>
            <a:endParaRPr lang="en-US" sz="3200" dirty="0"/>
          </a:p>
        </p:txBody>
      </p:sp>
      <p:sp>
        <p:nvSpPr>
          <p:cNvPr id="3" name="Content Placeholder 2"/>
          <p:cNvSpPr>
            <a:spLocks noGrp="1"/>
          </p:cNvSpPr>
          <p:nvPr>
            <p:ph idx="1"/>
          </p:nvPr>
        </p:nvSpPr>
        <p:spPr>
          <a:xfrm>
            <a:off x="838200" y="1825624"/>
            <a:ext cx="10515600" cy="5032375"/>
          </a:xfrm>
        </p:spPr>
        <p:txBody>
          <a:bodyPr>
            <a:normAutofit fontScale="85000" lnSpcReduction="20000"/>
          </a:bodyPr>
          <a:lstStyle/>
          <a:p>
            <a:r>
              <a:rPr lang="en-US" sz="2000" dirty="0" smtClean="0">
                <a:hlinkClick r:id="rId3"/>
              </a:rPr>
              <a:t>https</a:t>
            </a:r>
            <a:r>
              <a:rPr lang="en-US" sz="2000" dirty="0">
                <a:hlinkClick r:id="rId3"/>
              </a:rPr>
              <a:t>://media.defense.gov/2019/Feb/12/2002088963/-1/-</a:t>
            </a:r>
            <a:r>
              <a:rPr lang="en-US" sz="2000" dirty="0" smtClean="0">
                <a:hlinkClick r:id="rId3"/>
              </a:rPr>
              <a:t>1/1/SUMMARY-OF-DOD-AI-STRATEGY.PDF</a:t>
            </a:r>
            <a:r>
              <a:rPr lang="en-US" sz="2000" dirty="0" smtClean="0"/>
              <a:t> </a:t>
            </a:r>
          </a:p>
          <a:p>
            <a:r>
              <a:rPr lang="en-US" dirty="0" smtClean="0"/>
              <a:t>“</a:t>
            </a:r>
            <a:r>
              <a:rPr lang="en-US" i="1" dirty="0" smtClean="0"/>
              <a:t>Leading in military ethics and AI safety. </a:t>
            </a:r>
            <a:r>
              <a:rPr lang="en-US" dirty="0" smtClean="0"/>
              <a:t>The Department will articulate its vision and guiding principles for using AI in a lawful and ethical manner to promote our values. We will consult with leaders from across academia, private industry, and the international community to advance AI ethics and safety in the military context. We will invest in the research and development of AI systems that are resilient, robust, reliable, and secure; we will continue to fund research into techniques that produce more explainable AI; and we will pioneer approaches for AI test, evaluation, verification, and validation. We will also seek opportunities to use AI to reduce unintentional harm and collateral damage via increased situational awareness and enhanced decision support. As we improve the technology and our use of it, we will continue to share our aims, ethical guidelines, and safety procedures to encourage responsible AI development and use by other nations.”</a:t>
            </a:r>
          </a:p>
          <a:p>
            <a:r>
              <a:rPr lang="en-US" dirty="0" smtClean="0"/>
              <a:t>Terri </a:t>
            </a:r>
            <a:r>
              <a:rPr lang="en-US" dirty="0"/>
              <a:t>Moon </a:t>
            </a:r>
            <a:r>
              <a:rPr lang="en-US" dirty="0" err="1"/>
              <a:t>Cronk</a:t>
            </a:r>
            <a:r>
              <a:rPr lang="en-US" dirty="0"/>
              <a:t>, “</a:t>
            </a:r>
            <a:r>
              <a:rPr lang="en-US" dirty="0">
                <a:hlinkClick r:id="rId4"/>
              </a:rPr>
              <a:t>DOD Unveils Its Artificial Intelligence </a:t>
            </a:r>
            <a:r>
              <a:rPr lang="en-US" dirty="0" smtClean="0">
                <a:hlinkClick r:id="rId4"/>
              </a:rPr>
              <a:t>Strategy</a:t>
            </a:r>
            <a:r>
              <a:rPr lang="en-US" dirty="0" smtClean="0"/>
              <a:t>”, Defense.gov</a:t>
            </a:r>
          </a:p>
          <a:p>
            <a:r>
              <a:rPr lang="en-US" dirty="0" smtClean="0"/>
              <a:t>Execution:</a:t>
            </a:r>
            <a:endParaRPr lang="en-US" dirty="0"/>
          </a:p>
        </p:txBody>
      </p:sp>
      <p:pic>
        <p:nvPicPr>
          <p:cNvPr id="4" name="Picture 3">
            <a:hlinkClick r:id="rId3"/>
          </p:cNvPr>
          <p:cNvPicPr>
            <a:picLocks noChangeAspect="1"/>
          </p:cNvPicPr>
          <p:nvPr/>
        </p:nvPicPr>
        <p:blipFill>
          <a:blip r:embed="rId5"/>
          <a:stretch>
            <a:fillRect/>
          </a:stretch>
        </p:blipFill>
        <p:spPr>
          <a:xfrm>
            <a:off x="10474843" y="168504"/>
            <a:ext cx="1554908" cy="1930459"/>
          </a:xfrm>
          <a:prstGeom prst="rect">
            <a:avLst/>
          </a:prstGeom>
        </p:spPr>
      </p:pic>
      <p:sp>
        <p:nvSpPr>
          <p:cNvPr id="9"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88</a:t>
            </a:fld>
            <a:endParaRPr lang="en-US"/>
          </a:p>
        </p:txBody>
      </p:sp>
    </p:spTree>
    <p:extLst>
      <p:ext uri="{BB962C8B-B14F-4D97-AF65-F5344CB8AC3E}">
        <p14:creationId xmlns:p14="http://schemas.microsoft.com/office/powerpoint/2010/main" val="239831921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Defense Innovation </a:t>
            </a:r>
            <a:r>
              <a:rPr lang="en-US" dirty="0" smtClean="0"/>
              <a:t>Board </a:t>
            </a:r>
            <a:br>
              <a:rPr lang="en-US" dirty="0" smtClean="0"/>
            </a:br>
            <a:r>
              <a:rPr lang="en-US" dirty="0" smtClean="0"/>
              <a:t>(DIB) AI </a:t>
            </a:r>
            <a:r>
              <a:rPr lang="en-US" dirty="0"/>
              <a:t>Principles Project</a:t>
            </a:r>
          </a:p>
        </p:txBody>
      </p:sp>
      <p:sp>
        <p:nvSpPr>
          <p:cNvPr id="3" name="Content Placeholder 2"/>
          <p:cNvSpPr>
            <a:spLocks noGrp="1"/>
          </p:cNvSpPr>
          <p:nvPr>
            <p:ph idx="1"/>
          </p:nvPr>
        </p:nvSpPr>
        <p:spPr>
          <a:xfrm>
            <a:off x="838200" y="1825625"/>
            <a:ext cx="10658302" cy="4837026"/>
          </a:xfrm>
        </p:spPr>
        <p:txBody>
          <a:bodyPr>
            <a:normAutofit fontScale="92500"/>
          </a:bodyPr>
          <a:lstStyle/>
          <a:p>
            <a:r>
              <a:rPr lang="en-US" dirty="0" smtClean="0">
                <a:hlinkClick r:id="rId3"/>
              </a:rPr>
              <a:t>https://innovation.defense.gov/ai</a:t>
            </a:r>
            <a:r>
              <a:rPr lang="en-US" dirty="0"/>
              <a:t> </a:t>
            </a:r>
            <a:r>
              <a:rPr lang="en-US" dirty="0" smtClean="0"/>
              <a:t>  </a:t>
            </a:r>
            <a:r>
              <a:rPr lang="en-US" sz="1900" dirty="0" smtClean="0"/>
              <a:t>(</a:t>
            </a:r>
            <a:r>
              <a:rPr lang="en-US" sz="1900" dirty="0" smtClean="0">
                <a:hlinkClick r:id="rId4"/>
              </a:rPr>
              <a:t>Primary Document</a:t>
            </a:r>
            <a:r>
              <a:rPr lang="en-US" sz="1900" dirty="0" smtClean="0"/>
              <a:t>)  (</a:t>
            </a:r>
            <a:r>
              <a:rPr lang="en-US" sz="1900" dirty="0" smtClean="0">
                <a:hlinkClick r:id="rId5"/>
              </a:rPr>
              <a:t>Supporting Document</a:t>
            </a:r>
            <a:r>
              <a:rPr lang="en-US" sz="1900" dirty="0" smtClean="0"/>
              <a:t>)</a:t>
            </a:r>
            <a:endParaRPr lang="en-US" dirty="0" smtClean="0"/>
          </a:p>
          <a:p>
            <a:r>
              <a:rPr lang="en-US" dirty="0" smtClean="0"/>
              <a:t>“We </a:t>
            </a:r>
            <a:r>
              <a:rPr lang="en-US" dirty="0"/>
              <a:t>have witnessed how deeply committed the women and men who work in the Department are to ethics: avoiding civilian casualties, adhering to international humanitarian law, and collaborating with allies in international fora to advance international law and norms. Additionally, the Department extensively tests all its systems, especially weapons systems, and systems employing AI will likely be subjected to more scrutiny than ever before</a:t>
            </a:r>
            <a:r>
              <a:rPr lang="en-US" dirty="0" smtClean="0"/>
              <a:t>.”</a:t>
            </a:r>
            <a:endParaRPr lang="en-US" dirty="0"/>
          </a:p>
          <a:p>
            <a:r>
              <a:rPr lang="en-US" dirty="0" smtClean="0"/>
              <a:t>“The </a:t>
            </a:r>
            <a:r>
              <a:rPr lang="en-US" dirty="0"/>
              <a:t>DIB noted that -- as with all new technologies -- rigorous work is needed to ensure new tools are used responsibly and ethically. The stakes are high in fields such as medicine or banking, but nowhere are they higher than in national </a:t>
            </a:r>
            <a:r>
              <a:rPr lang="en-US" dirty="0" smtClean="0"/>
              <a:t>security.”</a:t>
            </a:r>
          </a:p>
          <a:p>
            <a:r>
              <a:rPr lang="en-US" dirty="0" smtClean="0"/>
              <a:t>Approved by DIB on 31 OCT 2019</a:t>
            </a:r>
            <a:endParaRPr lang="en-US" dirty="0"/>
          </a:p>
          <a:p>
            <a:endParaRPr lang="en-US" dirty="0"/>
          </a:p>
        </p:txBody>
      </p:sp>
      <p:pic>
        <p:nvPicPr>
          <p:cNvPr id="4" name="Picture 3">
            <a:hlinkClick r:id="rId3"/>
          </p:cNvPr>
          <p:cNvPicPr>
            <a:picLocks noChangeAspect="1"/>
          </p:cNvPicPr>
          <p:nvPr/>
        </p:nvPicPr>
        <p:blipFill>
          <a:blip r:embed="rId6"/>
          <a:stretch>
            <a:fillRect/>
          </a:stretch>
        </p:blipFill>
        <p:spPr>
          <a:xfrm>
            <a:off x="7248698" y="528291"/>
            <a:ext cx="4505065" cy="964739"/>
          </a:xfrm>
          <a:prstGeom prst="rect">
            <a:avLst/>
          </a:prstGeom>
        </p:spPr>
      </p:pic>
      <p:sp>
        <p:nvSpPr>
          <p:cNvPr id="9"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89</a:t>
            </a:fld>
            <a:endParaRPr lang="en-US"/>
          </a:p>
        </p:txBody>
      </p:sp>
    </p:spTree>
    <p:extLst>
      <p:ext uri="{BB962C8B-B14F-4D97-AF65-F5344CB8AC3E}">
        <p14:creationId xmlns:p14="http://schemas.microsoft.com/office/powerpoint/2010/main" val="34579894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9777153" cy="1325563"/>
          </a:xfrm>
        </p:spPr>
        <p:txBody>
          <a:bodyPr>
            <a:normAutofit/>
          </a:bodyPr>
          <a:lstStyle/>
          <a:p>
            <a:r>
              <a:rPr lang="en-US" sz="4000" b="1" dirty="0"/>
              <a:t>Ethical Mission Definition and Execution for Maritime Robots Under Human Supervision </a:t>
            </a:r>
            <a:endParaRPr lang="en-US" sz="4000" dirty="0"/>
          </a:p>
        </p:txBody>
      </p:sp>
      <p:sp>
        <p:nvSpPr>
          <p:cNvPr id="5" name="Content Placeholder 4"/>
          <p:cNvSpPr>
            <a:spLocks noGrp="1"/>
          </p:cNvSpPr>
          <p:nvPr>
            <p:ph idx="1"/>
          </p:nvPr>
        </p:nvSpPr>
        <p:spPr>
          <a:xfrm>
            <a:off x="838200" y="1858870"/>
            <a:ext cx="10978342" cy="4999130"/>
          </a:xfrm>
        </p:spPr>
        <p:txBody>
          <a:bodyPr>
            <a:noAutofit/>
          </a:bodyPr>
          <a:lstStyle/>
          <a:p>
            <a:r>
              <a:rPr lang="fr-FR" sz="2300" dirty="0" smtClean="0"/>
              <a:t>Don Brutzman, </a:t>
            </a:r>
            <a:r>
              <a:rPr lang="fr-FR" sz="2300" dirty="0"/>
              <a:t>Curtis L. </a:t>
            </a:r>
            <a:r>
              <a:rPr lang="fr-FR" sz="2300" dirty="0" smtClean="0"/>
              <a:t>Blais, </a:t>
            </a:r>
            <a:r>
              <a:rPr lang="fr-FR" sz="2300" dirty="0"/>
              <a:t>Duane T. </a:t>
            </a:r>
            <a:r>
              <a:rPr lang="fr-FR" sz="2300" dirty="0" smtClean="0"/>
              <a:t>Davis, </a:t>
            </a:r>
            <a:r>
              <a:rPr lang="fr-FR" sz="2300" dirty="0"/>
              <a:t>Robert B. McGhee </a:t>
            </a:r>
            <a:endParaRPr lang="fr-FR" sz="2300" dirty="0" smtClean="0"/>
          </a:p>
          <a:p>
            <a:r>
              <a:rPr lang="en-US" sz="2300" dirty="0">
                <a:hlinkClick r:id="rId3"/>
              </a:rPr>
              <a:t>IEEE Journal of </a:t>
            </a:r>
            <a:r>
              <a:rPr lang="en-US" sz="2300" dirty="0" smtClean="0">
                <a:hlinkClick r:id="rId3"/>
              </a:rPr>
              <a:t>Oceanic </a:t>
            </a:r>
            <a:r>
              <a:rPr lang="en-US" sz="2300" dirty="0">
                <a:hlinkClick r:id="rId3"/>
              </a:rPr>
              <a:t>Engineering (JOE</a:t>
            </a:r>
            <a:r>
              <a:rPr lang="en-US" sz="2300" dirty="0" smtClean="0">
                <a:hlinkClick r:id="rId3"/>
              </a:rPr>
              <a:t>), Volume</a:t>
            </a:r>
            <a:r>
              <a:rPr lang="en-US" sz="2300" dirty="0">
                <a:hlinkClick r:id="rId3"/>
              </a:rPr>
              <a:t>: 43 , Issue: 2 , April 2018 </a:t>
            </a:r>
            <a:endParaRPr lang="en-US" sz="2300" dirty="0"/>
          </a:p>
          <a:p>
            <a:r>
              <a:rPr lang="en-US" sz="2000" i="1" dirty="0"/>
              <a:t>Abstract. </a:t>
            </a:r>
            <a:r>
              <a:rPr lang="en-US" sz="2000" dirty="0"/>
              <a:t>Experts and practitioners have worked long and hard toward achieving functionally capable robots. While numerous areas of progress have been achieved, ethical control of unmanned systems meeting legal requirements has been elusive and problematic. Common conclusions that treat ethical robots as an always-amoral philosophical conundrum requiring undemonstrated morality-based artificial intelligence are simply not sensible or repeatable. Patterning after successful practice by human teams shows that precise mission definition and task execution using well-defined, syntactically valid vocabularies is a necessary first step. Addition of operational constraints enables humans to place limits on robot activities, even when operating at a distance under gapped communications. Semantic validation can then be provided by a Mission Execution Ontology to confirm that no logical or legal contradictions are present in mission orders. Thorough simulation, testing, and certification of qualified robot responses are necessary to build human authority and trust when directing ethical robot operations at a distance. Together these capabilities can provide safeguards for autonomous robots possessing the potential for lethal force. This approach appears to have broad usefulness for both civil and military application of unmanned systems at sea.</a:t>
            </a:r>
            <a:endParaRPr lang="en-US" sz="2300" dirty="0"/>
          </a:p>
        </p:txBody>
      </p:sp>
      <p:pic>
        <p:nvPicPr>
          <p:cNvPr id="6" name="Picture 5">
            <a:hlinkClick r:id="rId4"/>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706878" y="320095"/>
            <a:ext cx="1109664" cy="1415622"/>
          </a:xfrm>
          <a:prstGeom prst="rect">
            <a:avLst/>
          </a:prstGeom>
          <a:ln>
            <a:solidFill>
              <a:schemeClr val="accent1">
                <a:lumMod val="50000"/>
              </a:schemeClr>
            </a:solidFill>
          </a:ln>
        </p:spPr>
      </p:pic>
      <p:sp>
        <p:nvSpPr>
          <p:cNvPr id="8"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9</a:t>
            </a:fld>
            <a:endParaRPr lang="en-US"/>
          </a:p>
        </p:txBody>
      </p:sp>
      <p:sp>
        <p:nvSpPr>
          <p:cNvPr id="7" name="Title 1"/>
          <p:cNvSpPr txBox="1">
            <a:spLocks/>
          </p:cNvSpPr>
          <p:nvPr/>
        </p:nvSpPr>
        <p:spPr bwMode="auto">
          <a:xfrm>
            <a:off x="10706877" y="1816100"/>
            <a:ext cx="1109665" cy="517525"/>
          </a:xfrm>
          <a:prstGeom prst="rect">
            <a:avLst/>
          </a:prstGeom>
          <a:noFill/>
          <a:ln w="19050">
            <a:solidFill>
              <a:schemeClr val="accent1">
                <a:lumMod val="50000"/>
              </a:schemeClr>
            </a:solid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a:solidFill>
                  <a:srgbClr val="FFCF2A"/>
                </a:solidFill>
                <a:latin typeface="+mj-lt"/>
                <a:ea typeface="+mj-ea"/>
                <a:cs typeface="+mj-cs"/>
              </a:defRPr>
            </a:lvl1pPr>
            <a:lvl2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2pPr>
            <a:lvl3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3pPr>
            <a:lvl4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4pPr>
            <a:lvl5pPr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5pPr>
            <a:lvl6pPr marL="4572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6pPr>
            <a:lvl7pPr marL="9144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7pPr>
            <a:lvl8pPr marL="13716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8pPr>
            <a:lvl9pPr marL="1828800" algn="ctr" rtl="0" eaLnBrk="1" fontAlgn="base" hangingPunct="1">
              <a:spcBef>
                <a:spcPct val="0"/>
              </a:spcBef>
              <a:spcAft>
                <a:spcPct val="0"/>
              </a:spcAft>
              <a:defRPr sz="4000">
                <a:solidFill>
                  <a:srgbClr val="FFCF2A"/>
                </a:solidFill>
                <a:latin typeface="Tahoma" pitchFamily="34" charset="0"/>
                <a:ea typeface="ＭＳ Ｐゴシック" pitchFamily="1" charset="-128"/>
              </a:defRPr>
            </a:lvl9pPr>
          </a:lstStyle>
          <a:p>
            <a:r>
              <a:rPr lang="en-US" sz="1600" b="1" kern="0" smtClean="0">
                <a:solidFill>
                  <a:schemeClr val="accent1">
                    <a:lumMod val="50000"/>
                  </a:schemeClr>
                </a:solidFill>
              </a:rPr>
              <a:t>Theoretical Basis</a:t>
            </a:r>
            <a:endParaRPr lang="en-US" sz="1600" b="1" kern="0" dirty="0">
              <a:solidFill>
                <a:schemeClr val="accent1">
                  <a:lumMod val="50000"/>
                </a:schemeClr>
              </a:solidFill>
            </a:endParaRPr>
          </a:p>
        </p:txBody>
      </p:sp>
    </p:spTree>
    <p:extLst>
      <p:ext uri="{BB962C8B-B14F-4D97-AF65-F5344CB8AC3E}">
        <p14:creationId xmlns:p14="http://schemas.microsoft.com/office/powerpoint/2010/main" val="360334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5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393" y="365125"/>
            <a:ext cx="7830063" cy="1325563"/>
          </a:xfrm>
        </p:spPr>
        <p:txBody>
          <a:bodyPr>
            <a:normAutofit/>
          </a:bodyPr>
          <a:lstStyle/>
          <a:p>
            <a:r>
              <a:rPr lang="en-US" dirty="0" smtClean="0"/>
              <a:t>Joint Artificial Intelligence Center</a:t>
            </a:r>
            <a:br>
              <a:rPr lang="en-US" dirty="0" smtClean="0"/>
            </a:br>
            <a:r>
              <a:rPr lang="en-US" dirty="0" smtClean="0"/>
              <a:t>(JAIC) </a:t>
            </a:r>
            <a:r>
              <a:rPr lang="en-US" sz="3600" dirty="0">
                <a:hlinkClick r:id="rId3"/>
              </a:rPr>
              <a:t>https://</a:t>
            </a:r>
            <a:r>
              <a:rPr lang="en-US" sz="3600" dirty="0" smtClean="0">
                <a:hlinkClick r:id="rId3"/>
              </a:rPr>
              <a:t>www.ai.mil</a:t>
            </a:r>
            <a:endParaRPr lang="en-US" sz="3600" dirty="0"/>
          </a:p>
        </p:txBody>
      </p:sp>
      <p:sp>
        <p:nvSpPr>
          <p:cNvPr id="3" name="Content Placeholder 2"/>
          <p:cNvSpPr>
            <a:spLocks noGrp="1"/>
          </p:cNvSpPr>
          <p:nvPr>
            <p:ph idx="1"/>
          </p:nvPr>
        </p:nvSpPr>
        <p:spPr>
          <a:xfrm>
            <a:off x="648393" y="2148839"/>
            <a:ext cx="11413373" cy="4670492"/>
          </a:xfrm>
        </p:spPr>
        <p:txBody>
          <a:bodyPr>
            <a:normAutofit fontScale="85000" lnSpcReduction="10000"/>
          </a:bodyPr>
          <a:lstStyle/>
          <a:p>
            <a:pPr marL="0" indent="0">
              <a:buNone/>
            </a:pPr>
            <a:r>
              <a:rPr lang="en-US" sz="3100" dirty="0" smtClean="0"/>
              <a:t>DoD </a:t>
            </a:r>
            <a:r>
              <a:rPr lang="en-US" sz="3100" dirty="0"/>
              <a:t>CIO </a:t>
            </a:r>
            <a:r>
              <a:rPr lang="en-US" sz="3100" dirty="0">
                <a:hlinkClick r:id="rId4"/>
              </a:rPr>
              <a:t>Joint Artificial Intelligence Center (JAIC</a:t>
            </a:r>
            <a:r>
              <a:rPr lang="en-US" sz="3100" dirty="0" smtClean="0">
                <a:hlinkClick r:id="rId4"/>
              </a:rPr>
              <a:t>)</a:t>
            </a:r>
            <a:r>
              <a:rPr lang="en-US" sz="3100" dirty="0" smtClean="0"/>
              <a:t> tasked to execute DoD </a:t>
            </a:r>
            <a:r>
              <a:rPr lang="en-US" sz="3100" dirty="0"/>
              <a:t>AI </a:t>
            </a:r>
            <a:r>
              <a:rPr lang="en-US" sz="3100" dirty="0" smtClean="0"/>
              <a:t>Strategy.</a:t>
            </a:r>
            <a:endParaRPr lang="en-US" sz="3100" dirty="0"/>
          </a:p>
          <a:p>
            <a:pPr marL="0" indent="0">
              <a:buNone/>
            </a:pPr>
            <a:endParaRPr lang="en-US" dirty="0" smtClean="0"/>
          </a:p>
          <a:p>
            <a:pPr marL="0" indent="0">
              <a:buNone/>
            </a:pPr>
            <a:r>
              <a:rPr lang="en-US" dirty="0" smtClean="0"/>
              <a:t>JAIC’s Guiding Tenets:</a:t>
            </a:r>
          </a:p>
          <a:p>
            <a:r>
              <a:rPr lang="en-US" dirty="0" smtClean="0"/>
              <a:t>AI </a:t>
            </a:r>
            <a:r>
              <a:rPr lang="en-US" dirty="0"/>
              <a:t>is critical to the future of United States’ national security, and the JAIC is the focal point for the execution of the DoD AI Strategy</a:t>
            </a:r>
            <a:r>
              <a:rPr lang="en-US" dirty="0" smtClean="0"/>
              <a:t>.</a:t>
            </a:r>
          </a:p>
          <a:p>
            <a:r>
              <a:rPr lang="en-US" dirty="0"/>
              <a:t>We exist to create and enable impact for the Armed Services and DoD Components across the full range of their missions – from </a:t>
            </a:r>
            <a:r>
              <a:rPr lang="en-US" dirty="0" smtClean="0"/>
              <a:t>back </a:t>
            </a:r>
            <a:r>
              <a:rPr lang="en-US" dirty="0"/>
              <a:t>office to </a:t>
            </a:r>
            <a:r>
              <a:rPr lang="en-US" dirty="0" smtClean="0"/>
              <a:t>front </a:t>
            </a:r>
            <a:r>
              <a:rPr lang="en-US" dirty="0"/>
              <a:t>lines of the </a:t>
            </a:r>
            <a:r>
              <a:rPr lang="en-US" dirty="0" smtClean="0"/>
              <a:t>battlefield.</a:t>
            </a:r>
          </a:p>
          <a:p>
            <a:r>
              <a:rPr lang="en-US" dirty="0"/>
              <a:t>Leadership in ethics and values is core to everything we do at the </a:t>
            </a:r>
            <a:r>
              <a:rPr lang="en-US" dirty="0" smtClean="0"/>
              <a:t>JAIC.</a:t>
            </a:r>
          </a:p>
          <a:p>
            <a:r>
              <a:rPr lang="en-US" dirty="0"/>
              <a:t>The JAIC attracts the best and brightest people from across DoD, commercial industry, and academia. When they get here, they are empowered to bring their expertise to the Department’s transformation</a:t>
            </a:r>
            <a:r>
              <a:rPr lang="en-US" dirty="0" smtClean="0"/>
              <a:t>.</a:t>
            </a:r>
          </a:p>
          <a:p>
            <a:r>
              <a:rPr lang="en-US" dirty="0" smtClean="0">
                <a:hlinkClick r:id="rId5"/>
              </a:rPr>
              <a:t>Ethical Principles for AI</a:t>
            </a:r>
            <a:r>
              <a:rPr lang="en-US" dirty="0" smtClean="0"/>
              <a:t>: </a:t>
            </a:r>
            <a:r>
              <a:rPr lang="en-US" i="1" dirty="0" smtClean="0"/>
              <a:t>Responsible, Equitable, Traceable, Reliable,  Governable</a:t>
            </a:r>
            <a:r>
              <a:rPr lang="en-US" dirty="0" smtClean="0"/>
              <a:t>.</a:t>
            </a:r>
            <a:endParaRPr lang="en-US" dirty="0"/>
          </a:p>
          <a:p>
            <a:endParaRPr lang="en-US" dirty="0"/>
          </a:p>
        </p:txBody>
      </p:sp>
      <p:pic>
        <p:nvPicPr>
          <p:cNvPr id="4" name="Picture 3">
            <a:hlinkClick r:id="rId3"/>
          </p:cNvPr>
          <p:cNvPicPr>
            <a:picLocks noChangeAspect="1"/>
          </p:cNvPicPr>
          <p:nvPr/>
        </p:nvPicPr>
        <p:blipFill>
          <a:blip r:embed="rId6"/>
          <a:stretch>
            <a:fillRect/>
          </a:stretch>
        </p:blipFill>
        <p:spPr>
          <a:xfrm>
            <a:off x="8625669" y="500062"/>
            <a:ext cx="3375657" cy="1325563"/>
          </a:xfrm>
          <a:prstGeom prst="rect">
            <a:avLst/>
          </a:prstGeom>
        </p:spPr>
      </p:pic>
      <p:sp>
        <p:nvSpPr>
          <p:cNvPr id="9"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90</a:t>
            </a:fld>
            <a:endParaRPr lang="en-US" dirty="0"/>
          </a:p>
        </p:txBody>
      </p:sp>
    </p:spTree>
    <p:extLst>
      <p:ext uri="{BB962C8B-B14F-4D97-AF65-F5344CB8AC3E}">
        <p14:creationId xmlns:p14="http://schemas.microsoft.com/office/powerpoint/2010/main" val="258836959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Execute Against Japan – The US Decision To Conduct Unrestricted Submarine W</a:t>
            </a:r>
            <a:r>
              <a:rPr lang="en-US" dirty="0" smtClean="0"/>
              <a:t>arfare</a:t>
            </a:r>
            <a:endParaRPr lang="en-US" dirty="0"/>
          </a:p>
        </p:txBody>
      </p:sp>
      <p:sp>
        <p:nvSpPr>
          <p:cNvPr id="3" name="Content Placeholder 2"/>
          <p:cNvSpPr>
            <a:spLocks noGrp="1"/>
          </p:cNvSpPr>
          <p:nvPr>
            <p:ph idx="1"/>
          </p:nvPr>
        </p:nvSpPr>
        <p:spPr>
          <a:xfrm>
            <a:off x="838200" y="1825624"/>
            <a:ext cx="11211560" cy="4986655"/>
          </a:xfrm>
        </p:spPr>
        <p:txBody>
          <a:bodyPr>
            <a:normAutofit fontScale="77500" lnSpcReduction="20000"/>
          </a:bodyPr>
          <a:lstStyle/>
          <a:p>
            <a:r>
              <a:rPr lang="en-US" dirty="0" smtClean="0">
                <a:hlinkClick r:id="rId3"/>
              </a:rPr>
              <a:t>Joel </a:t>
            </a:r>
            <a:r>
              <a:rPr lang="en-US" dirty="0">
                <a:hlinkClick r:id="rId3"/>
              </a:rPr>
              <a:t>Ira </a:t>
            </a:r>
            <a:r>
              <a:rPr lang="en-US" dirty="0" err="1" smtClean="0">
                <a:hlinkClick r:id="rId3"/>
              </a:rPr>
              <a:t>Holwitt</a:t>
            </a:r>
            <a:r>
              <a:rPr lang="en-US" dirty="0" smtClean="0"/>
              <a:t>, Texas A+M University Press</a:t>
            </a:r>
          </a:p>
          <a:p>
            <a:r>
              <a:rPr lang="en-US" dirty="0"/>
              <a:t>“ . . . until now how the Navy managed to instantaneously move from the overt legal restrictions of the naval arms treaties that bound submarines to the cruiser rules of the eighteenth century to a declaration of unrestricted submarine warfare against Japan immediately after the attack on Pearl Harbor has never been explained. Lieutenant </a:t>
            </a:r>
            <a:r>
              <a:rPr lang="en-US" dirty="0" err="1"/>
              <a:t>Holwitt</a:t>
            </a:r>
            <a:r>
              <a:rPr lang="en-US" dirty="0"/>
              <a:t> has dissected this process and has created a compelling story of who did what, when, and to whom.”—The Submarine Review</a:t>
            </a:r>
          </a:p>
          <a:p>
            <a:r>
              <a:rPr lang="en-US" dirty="0"/>
              <a:t>“Execute against Japan should be required reading for naval officers (especially in submarine wardrooms), as well as for anyone interested in history, policy, or international law</a:t>
            </a:r>
            <a:r>
              <a:rPr lang="en-US" dirty="0" smtClean="0"/>
              <a:t>.”                  — Adm</a:t>
            </a:r>
            <a:r>
              <a:rPr lang="en-US" dirty="0"/>
              <a:t>. James P. </a:t>
            </a:r>
            <a:r>
              <a:rPr lang="en-US" dirty="0" err="1"/>
              <a:t>Wisecup</a:t>
            </a:r>
            <a:r>
              <a:rPr lang="en-US" dirty="0"/>
              <a:t>, President, US Naval War College (for Naval War College Review)</a:t>
            </a:r>
          </a:p>
          <a:p>
            <a:r>
              <a:rPr lang="en-US" dirty="0"/>
              <a:t>“Although the policy of unrestricted air and submarine warfare proved critical to the Pacific war’s course, this splendid work is the first comprehensive account of its origins—illustrating that historians have by no means exhausted questions about this conflict.”—World War II Magazine</a:t>
            </a:r>
          </a:p>
          <a:p>
            <a:r>
              <a:rPr lang="en-US" dirty="0"/>
              <a:t>“US Navy submarine officer Joel Ira </a:t>
            </a:r>
            <a:r>
              <a:rPr lang="en-US" dirty="0" err="1"/>
              <a:t>Holwitt</a:t>
            </a:r>
            <a:r>
              <a:rPr lang="en-US" dirty="0"/>
              <a:t> has performed an impressive feat with this book. . . </a:t>
            </a:r>
            <a:r>
              <a:rPr lang="en-US" dirty="0" smtClean="0"/>
              <a:t> </a:t>
            </a:r>
            <a:r>
              <a:rPr lang="en-US" dirty="0" err="1"/>
              <a:t>Holwitt</a:t>
            </a:r>
            <a:r>
              <a:rPr lang="en-US" dirty="0"/>
              <a:t> is to be commended for not shying away from moral judgments . . . This is a superb book that fully explains how the United States came to adopt a strategy regarded by many as illegal and tantamount to ‘terror’.”—Military </a:t>
            </a:r>
            <a:r>
              <a:rPr lang="en-US" dirty="0" smtClean="0"/>
              <a:t>Review</a:t>
            </a:r>
            <a:endParaRPr lang="en-US" dirty="0"/>
          </a:p>
        </p:txBody>
      </p:sp>
      <p:pic>
        <p:nvPicPr>
          <p:cNvPr id="4" name="Picture 3">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51695" y="359728"/>
            <a:ext cx="886910" cy="1330960"/>
          </a:xfrm>
          <a:prstGeom prst="rect">
            <a:avLst/>
          </a:prstGeom>
        </p:spPr>
      </p:pic>
      <p:sp>
        <p:nvSpPr>
          <p:cNvPr id="7"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91</a:t>
            </a:fld>
            <a:endParaRPr lang="en-US"/>
          </a:p>
        </p:txBody>
      </p:sp>
    </p:spTree>
    <p:extLst>
      <p:ext uri="{BB962C8B-B14F-4D97-AF65-F5344CB8AC3E}">
        <p14:creationId xmlns:p14="http://schemas.microsoft.com/office/powerpoint/2010/main" val="347059557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7854387" cy="1325563"/>
          </a:xfrm>
        </p:spPr>
        <p:txBody>
          <a:bodyPr>
            <a:normAutofit/>
          </a:bodyPr>
          <a:lstStyle/>
          <a:p>
            <a:r>
              <a:rPr lang="en-US" sz="3600" dirty="0" smtClean="0"/>
              <a:t>Greg Zacharias: Emerging Technologies, Test and Evaluation (T&amp;E) Implications</a:t>
            </a:r>
            <a:endParaRPr lang="en-US" sz="3600" dirty="0"/>
          </a:p>
        </p:txBody>
      </p:sp>
      <p:sp>
        <p:nvSpPr>
          <p:cNvPr id="3" name="Content Placeholder 2"/>
          <p:cNvSpPr>
            <a:spLocks noGrp="1"/>
          </p:cNvSpPr>
          <p:nvPr>
            <p:ph idx="1"/>
          </p:nvPr>
        </p:nvSpPr>
        <p:spPr>
          <a:xfrm>
            <a:off x="838200" y="1825625"/>
            <a:ext cx="8033795" cy="4351338"/>
          </a:xfrm>
        </p:spPr>
        <p:txBody>
          <a:bodyPr>
            <a:normAutofit lnSpcReduction="10000"/>
          </a:bodyPr>
          <a:lstStyle/>
          <a:p>
            <a:pPr marL="0" indent="0">
              <a:buNone/>
            </a:pPr>
            <a:r>
              <a:rPr lang="en-US" dirty="0" smtClean="0"/>
              <a:t>Presentation at Institute for Defense Analyses (IDA) </a:t>
            </a:r>
          </a:p>
          <a:p>
            <a:r>
              <a:rPr lang="en-US" dirty="0" smtClean="0">
                <a:hlinkClick r:id="rId3"/>
              </a:rPr>
              <a:t>https</a:t>
            </a:r>
            <a:r>
              <a:rPr lang="en-US" dirty="0">
                <a:hlinkClick r:id="rId3"/>
              </a:rPr>
              <a:t>://</a:t>
            </a:r>
            <a:r>
              <a:rPr lang="en-US" dirty="0" smtClean="0">
                <a:hlinkClick r:id="rId3"/>
              </a:rPr>
              <a:t>www.youtube.com/watch?v=HtFJzua3xXM</a:t>
            </a:r>
            <a:endParaRPr lang="en-US" dirty="0" smtClean="0"/>
          </a:p>
          <a:p>
            <a:r>
              <a:rPr lang="en-US" dirty="0" smtClean="0"/>
              <a:t>July 2019, Alexandria Virginia</a:t>
            </a:r>
          </a:p>
          <a:p>
            <a:endParaRPr lang="en-US" dirty="0"/>
          </a:p>
          <a:p>
            <a:pPr marL="0" indent="0">
              <a:buNone/>
            </a:pPr>
            <a:r>
              <a:rPr lang="en-US" dirty="0" smtClean="0"/>
              <a:t>Test and evaluation (T&amp;E) of emerging unmanned systems holds many challenges beyond current paradigms for operations, assessment and analysis.</a:t>
            </a:r>
          </a:p>
          <a:p>
            <a:pPr marL="0" indent="0">
              <a:buNone/>
            </a:pPr>
            <a:endParaRPr lang="en-US" dirty="0"/>
          </a:p>
          <a:p>
            <a:pPr marL="0" indent="0">
              <a:buNone/>
            </a:pPr>
            <a:r>
              <a:rPr lang="en-US" dirty="0" smtClean="0"/>
              <a:t>Shared approaches are essential and trust is central for effective human-system teaming across enterprise.</a:t>
            </a:r>
          </a:p>
          <a:p>
            <a:pPr marL="0" indent="0">
              <a:buNone/>
            </a:pPr>
            <a:endParaRPr lang="en-US" dirty="0" smtClean="0"/>
          </a:p>
          <a:p>
            <a:pPr marL="0" indent="0">
              <a:buNone/>
            </a:pPr>
            <a:endParaRPr lang="en-US" dirty="0"/>
          </a:p>
        </p:txBody>
      </p:sp>
      <p:pic>
        <p:nvPicPr>
          <p:cNvPr id="4" name="Picture 3"/>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871995" y="274750"/>
            <a:ext cx="3065079" cy="2008208"/>
          </a:xfrm>
          <a:prstGeom prst="rect">
            <a:avLst/>
          </a:prstGeom>
        </p:spPr>
      </p:pic>
      <p:pic>
        <p:nvPicPr>
          <p:cNvPr id="5" name="Picture 4"/>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8871994" y="4510168"/>
            <a:ext cx="3065079" cy="2094961"/>
          </a:xfrm>
          <a:prstGeom prst="rect">
            <a:avLst/>
          </a:prstGeom>
          <a:ln>
            <a:solidFill>
              <a:schemeClr val="tx1"/>
            </a:solidFill>
          </a:ln>
        </p:spPr>
      </p:pic>
      <p:pic>
        <p:nvPicPr>
          <p:cNvPr id="6" name="Picture 5"/>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8871994" y="2348025"/>
            <a:ext cx="3065079" cy="2097076"/>
          </a:xfrm>
          <a:prstGeom prst="rect">
            <a:avLst/>
          </a:prstGeom>
          <a:ln>
            <a:solidFill>
              <a:schemeClr val="tx1"/>
            </a:solidFill>
          </a:ln>
        </p:spPr>
      </p:pic>
      <p:sp>
        <p:nvSpPr>
          <p:cNvPr id="7" name="Slide Number Placeholder 5"/>
          <p:cNvSpPr>
            <a:spLocks noGrp="1"/>
          </p:cNvSpPr>
          <p:nvPr>
            <p:ph type="sldNum" sz="quarter" idx="12"/>
          </p:nvPr>
        </p:nvSpPr>
        <p:spPr>
          <a:xfrm>
            <a:off x="8610600" y="6537101"/>
            <a:ext cx="2743200" cy="365125"/>
          </a:xfrm>
        </p:spPr>
        <p:txBody>
          <a:bodyPr/>
          <a:lstStyle/>
          <a:p>
            <a:fld id="{B31A39DF-61A9-4ACA-B734-536BAC9BE44A}" type="slidenum">
              <a:rPr lang="en-US" smtClean="0"/>
              <a:t>92</a:t>
            </a:fld>
            <a:endParaRPr lang="en-US"/>
          </a:p>
        </p:txBody>
      </p:sp>
    </p:spTree>
    <p:extLst>
      <p:ext uri="{BB962C8B-B14F-4D97-AF65-F5344CB8AC3E}">
        <p14:creationId xmlns:p14="http://schemas.microsoft.com/office/powerpoint/2010/main" val="2238256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934450" cy="1325563"/>
          </a:xfrm>
        </p:spPr>
        <p:txBody>
          <a:bodyPr>
            <a:normAutofit/>
          </a:bodyPr>
          <a:lstStyle/>
          <a:p>
            <a:r>
              <a:rPr lang="en-US" sz="3600" dirty="0"/>
              <a:t>Autonomy &amp; Autonomous Unmanned </a:t>
            </a:r>
            <a:r>
              <a:rPr lang="en-US" sz="3600" dirty="0" smtClean="0"/>
              <a:t>Systems” </a:t>
            </a:r>
            <a:r>
              <a:rPr lang="en-US" sz="3600" dirty="0"/>
              <a:t>Overview, Investment Approach, </a:t>
            </a:r>
            <a:r>
              <a:rPr lang="en-US" sz="3600" dirty="0" smtClean="0"/>
              <a:t>Opportunities</a:t>
            </a:r>
            <a:endParaRPr lang="en-US" sz="3600" dirty="0"/>
          </a:p>
        </p:txBody>
      </p:sp>
      <p:sp>
        <p:nvSpPr>
          <p:cNvPr id="3" name="Content Placeholder 2"/>
          <p:cNvSpPr>
            <a:spLocks noGrp="1"/>
          </p:cNvSpPr>
          <p:nvPr>
            <p:ph idx="1"/>
          </p:nvPr>
        </p:nvSpPr>
        <p:spPr/>
        <p:txBody>
          <a:bodyPr>
            <a:normAutofit fontScale="70000" lnSpcReduction="20000"/>
          </a:bodyPr>
          <a:lstStyle/>
          <a:p>
            <a:pPr marL="0" indent="0">
              <a:buNone/>
            </a:pPr>
            <a:r>
              <a:rPr lang="en-US" dirty="0" smtClean="0"/>
              <a:t>Jason Stack, Office of Naval Research (ONR), Autonomy Portfolio</a:t>
            </a:r>
          </a:p>
          <a:p>
            <a:r>
              <a:rPr lang="en-US" dirty="0" smtClean="0"/>
              <a:t>Presentation to National Academy of Sciences (NAS) 26 NOV 2019</a:t>
            </a:r>
          </a:p>
          <a:p>
            <a:r>
              <a:rPr lang="en-US" dirty="0" smtClean="0">
                <a:hlinkClick r:id="rId3"/>
              </a:rPr>
              <a:t>Comprehensive review </a:t>
            </a:r>
            <a:r>
              <a:rPr lang="en-US" dirty="0" smtClean="0"/>
              <a:t>of multiple concerns, capabilities, challenges and opportunities</a:t>
            </a:r>
          </a:p>
          <a:p>
            <a:pPr marL="0" indent="0">
              <a:buNone/>
            </a:pPr>
            <a:endParaRPr lang="en-US" dirty="0" smtClean="0"/>
          </a:p>
          <a:p>
            <a:pPr marL="0" indent="0">
              <a:buNone/>
            </a:pPr>
            <a:r>
              <a:rPr lang="en-US" b="1" dirty="0"/>
              <a:t>Policy</a:t>
            </a:r>
            <a:endParaRPr lang="en-US" dirty="0"/>
          </a:p>
          <a:p>
            <a:r>
              <a:rPr lang="en-US" dirty="0"/>
              <a:t>The United States has policy for </a:t>
            </a:r>
            <a:r>
              <a:rPr lang="en-US" b="1" dirty="0"/>
              <a:t>all weapon </a:t>
            </a:r>
            <a:r>
              <a:rPr lang="en-US" b="1" dirty="0" smtClean="0"/>
              <a:t>systems </a:t>
            </a:r>
            <a:r>
              <a:rPr lang="en-US" dirty="0" smtClean="0"/>
              <a:t>to </a:t>
            </a:r>
            <a:r>
              <a:rPr lang="en-US" dirty="0"/>
              <a:t>ensure </a:t>
            </a:r>
            <a:r>
              <a:rPr lang="en-US" dirty="0" smtClean="0"/>
              <a:t>legal and ethical employment Law </a:t>
            </a:r>
            <a:r>
              <a:rPr lang="en-US" dirty="0"/>
              <a:t>of Armed Conflict: Distinction, Proportionality, &amp; Military </a:t>
            </a:r>
            <a:r>
              <a:rPr lang="en-US" dirty="0" smtClean="0"/>
              <a:t>Necessity</a:t>
            </a:r>
            <a:endParaRPr lang="en-US" dirty="0"/>
          </a:p>
          <a:p>
            <a:r>
              <a:rPr lang="en-US" dirty="0"/>
              <a:t>Decisions to use lethal force are made by humans at the appropriate level of command based on military result and risk</a:t>
            </a:r>
          </a:p>
          <a:p>
            <a:r>
              <a:rPr lang="en-US" dirty="0"/>
              <a:t>Weapon systems employing autonomy and automation are governed under exactly the same framework of legal and ethical </a:t>
            </a:r>
            <a:r>
              <a:rPr lang="en-US" dirty="0" smtClean="0"/>
              <a:t>concerns</a:t>
            </a:r>
            <a:endParaRPr lang="en-US" dirty="0"/>
          </a:p>
          <a:p>
            <a:pPr marL="0" indent="0">
              <a:buNone/>
            </a:pPr>
            <a:r>
              <a:rPr lang="en-US" b="1" dirty="0"/>
              <a:t>Challenge</a:t>
            </a:r>
            <a:endParaRPr lang="en-US" dirty="0"/>
          </a:p>
          <a:p>
            <a:r>
              <a:rPr lang="en-US" dirty="0"/>
              <a:t>As more advanced autonomy and artificial intelligence emerges, further thought and clarification is needed to ensure the nature of the </a:t>
            </a:r>
            <a:r>
              <a:rPr lang="en-US" b="1" i="1" dirty="0"/>
              <a:t>technology &amp; </a:t>
            </a:r>
            <a:r>
              <a:rPr lang="en-US" b="1" i="1" dirty="0" smtClean="0"/>
              <a:t>usage </a:t>
            </a:r>
            <a:r>
              <a:rPr lang="en-US" dirty="0" smtClean="0"/>
              <a:t>remains </a:t>
            </a:r>
            <a:r>
              <a:rPr lang="en-US" dirty="0"/>
              <a:t>legally &amp; ethically consistent </a:t>
            </a:r>
          </a:p>
          <a:p>
            <a:pPr marL="0" indent="0">
              <a:buNone/>
            </a:pPr>
            <a:endParaRPr lang="en-US" dirty="0" smtClean="0"/>
          </a:p>
          <a:p>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91725" y="637381"/>
            <a:ext cx="1714500" cy="781050"/>
          </a:xfrm>
          <a:prstGeom prst="rect">
            <a:avLst/>
          </a:prstGeom>
        </p:spPr>
      </p:pic>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93</a:t>
            </a:fld>
            <a:endParaRPr lang="en-US"/>
          </a:p>
        </p:txBody>
      </p:sp>
    </p:spTree>
    <p:extLst>
      <p:ext uri="{BB962C8B-B14F-4D97-AF65-F5344CB8AC3E}">
        <p14:creationId xmlns:p14="http://schemas.microsoft.com/office/powerpoint/2010/main" val="18939040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648700" cy="1325563"/>
          </a:xfrm>
        </p:spPr>
        <p:txBody>
          <a:bodyPr>
            <a:normAutofit/>
          </a:bodyPr>
          <a:lstStyle/>
          <a:p>
            <a:r>
              <a:rPr lang="en-US" sz="3600" dirty="0"/>
              <a:t>Navy Large Unmanned Surface and Undersea</a:t>
            </a:r>
            <a:br>
              <a:rPr lang="en-US" sz="3600" dirty="0"/>
            </a:br>
            <a:r>
              <a:rPr lang="en-US" sz="3600" dirty="0"/>
              <a:t>Vehicles: Background and Issues for </a:t>
            </a:r>
            <a:r>
              <a:rPr lang="en-US" sz="3600" dirty="0" smtClean="0"/>
              <a:t>Congress</a:t>
            </a:r>
            <a:endParaRPr lang="en-US" sz="3600" dirty="0"/>
          </a:p>
        </p:txBody>
      </p:sp>
      <p:sp>
        <p:nvSpPr>
          <p:cNvPr id="3" name="Content Placeholder 2"/>
          <p:cNvSpPr>
            <a:spLocks noGrp="1"/>
          </p:cNvSpPr>
          <p:nvPr>
            <p:ph idx="1"/>
          </p:nvPr>
        </p:nvSpPr>
        <p:spPr>
          <a:xfrm>
            <a:off x="915536" y="1866568"/>
            <a:ext cx="10666863" cy="4884525"/>
          </a:xfrm>
        </p:spPr>
        <p:txBody>
          <a:bodyPr>
            <a:normAutofit/>
          </a:bodyPr>
          <a:lstStyle/>
          <a:p>
            <a:r>
              <a:rPr lang="en-US" dirty="0">
                <a:hlinkClick r:id="rId3"/>
              </a:rPr>
              <a:t>Congressional </a:t>
            </a:r>
            <a:r>
              <a:rPr lang="en-US" dirty="0">
                <a:hlinkClick r:id="rId4"/>
              </a:rPr>
              <a:t>Research</a:t>
            </a:r>
            <a:r>
              <a:rPr lang="en-US" dirty="0">
                <a:hlinkClick r:id="rId3"/>
              </a:rPr>
              <a:t> Service</a:t>
            </a:r>
            <a:r>
              <a:rPr lang="en-US" dirty="0"/>
              <a:t>, </a:t>
            </a:r>
            <a:r>
              <a:rPr lang="en-US" dirty="0" smtClean="0"/>
              <a:t>28 July 2020</a:t>
            </a:r>
          </a:p>
          <a:p>
            <a:r>
              <a:rPr lang="en-US" dirty="0" smtClean="0"/>
              <a:t>(excerpted </a:t>
            </a:r>
            <a:r>
              <a:rPr lang="en-US" dirty="0"/>
              <a:t>from abstract) The Navy in FY2021 and beyond wants to develop and procure three types of large unmanned vehicles (UVs). </a:t>
            </a:r>
            <a:r>
              <a:rPr lang="en-US" dirty="0" smtClean="0"/>
              <a:t>[…] </a:t>
            </a:r>
            <a:r>
              <a:rPr lang="en-US" dirty="0"/>
              <a:t>The Navy’s large UV programs pose a number of oversight issues for Congress, including issues relating to </a:t>
            </a:r>
            <a:r>
              <a:rPr lang="en-US" dirty="0" smtClean="0"/>
              <a:t>the analytical basis </a:t>
            </a:r>
            <a:r>
              <a:rPr lang="en-US" dirty="0"/>
              <a:t>for the more distributed fleet architecture; </a:t>
            </a:r>
            <a:r>
              <a:rPr lang="en-US" dirty="0" smtClean="0"/>
              <a:t>[… and …] </a:t>
            </a:r>
            <a:r>
              <a:rPr lang="en-US" dirty="0"/>
              <a:t>potential implications for miscalculation or escalation at </a:t>
            </a:r>
            <a:r>
              <a:rPr lang="en-US" dirty="0" smtClean="0"/>
              <a:t>sea”</a:t>
            </a:r>
          </a:p>
          <a:p>
            <a:r>
              <a:rPr lang="en-US" dirty="0" smtClean="0"/>
              <a:t>“An incident without any immediate human presence or losses could nonetheless trigger unexpected escalation and spark the next conflict.”</a:t>
            </a:r>
          </a:p>
          <a:p>
            <a:endParaRPr lang="en-US" dirty="0" smtClean="0"/>
          </a:p>
          <a:p>
            <a:pPr marL="0" indent="0" algn="r">
              <a:buNone/>
            </a:pPr>
            <a:r>
              <a:rPr lang="en-US" dirty="0" smtClean="0"/>
              <a:t>Ronald O’Rourke, Specialist in Naval Affairs</a:t>
            </a:r>
          </a:p>
          <a:p>
            <a:endParaRPr lang="en-US" dirty="0"/>
          </a:p>
        </p:txBody>
      </p:sp>
      <p:pic>
        <p:nvPicPr>
          <p:cNvPr id="4" name="Picture 3">
            <a:hlinkClick r:id="rId4"/>
          </p:cNvPr>
          <p:cNvPicPr>
            <a:picLocks noChangeAspect="1"/>
          </p:cNvPicPr>
          <p:nvPr/>
        </p:nvPicPr>
        <p:blipFill>
          <a:blip r:embed="rId5"/>
          <a:stretch>
            <a:fillRect/>
          </a:stretch>
        </p:blipFill>
        <p:spPr>
          <a:xfrm>
            <a:off x="9486900" y="576114"/>
            <a:ext cx="2646480" cy="903584"/>
          </a:xfrm>
          <a:prstGeom prst="rect">
            <a:avLst/>
          </a:prstGeom>
        </p:spPr>
      </p:pic>
    </p:spTree>
    <p:extLst>
      <p:ext uri="{BB962C8B-B14F-4D97-AF65-F5344CB8AC3E}">
        <p14:creationId xmlns:p14="http://schemas.microsoft.com/office/powerpoint/2010/main" val="351907340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9466" y="1806703"/>
            <a:ext cx="3582955" cy="1067125"/>
          </a:xfrm>
        </p:spPr>
        <p:txBody>
          <a:bodyPr>
            <a:normAutofit fontScale="90000"/>
          </a:bodyPr>
          <a:lstStyle/>
          <a:p>
            <a:r>
              <a:rPr lang="en-US" dirty="0" smtClean="0"/>
              <a:t>Project report published DTIC</a:t>
            </a:r>
            <a:endParaRPr lang="en-US" dirty="0"/>
          </a:p>
        </p:txBody>
      </p:sp>
      <p:pic>
        <p:nvPicPr>
          <p:cNvPr id="5" name="Picture 4"/>
          <p:cNvPicPr>
            <a:picLocks noChangeAspect="1"/>
          </p:cNvPicPr>
          <p:nvPr/>
        </p:nvPicPr>
        <p:blipFill>
          <a:blip r:embed="rId3"/>
          <a:stretch>
            <a:fillRect/>
          </a:stretch>
        </p:blipFill>
        <p:spPr>
          <a:xfrm>
            <a:off x="3680927" y="365125"/>
            <a:ext cx="8266921" cy="6316111"/>
          </a:xfrm>
          <a:prstGeom prst="rect">
            <a:avLst/>
          </a:prstGeom>
        </p:spPr>
      </p:pic>
      <p:pic>
        <p:nvPicPr>
          <p:cNvPr id="7" name="Picture 6">
            <a:hlinkClick r:id="rId4"/>
          </p:cNvPr>
          <p:cNvPicPr>
            <a:picLocks noChangeAspect="1"/>
          </p:cNvPicPr>
          <p:nvPr/>
        </p:nvPicPr>
        <p:blipFill>
          <a:blip r:embed="rId5"/>
          <a:stretch>
            <a:fillRect/>
          </a:stretch>
        </p:blipFill>
        <p:spPr>
          <a:xfrm>
            <a:off x="189466" y="580908"/>
            <a:ext cx="3491461" cy="879331"/>
          </a:xfrm>
          <a:prstGeom prst="rect">
            <a:avLst/>
          </a:prstGeom>
        </p:spPr>
      </p:pic>
    </p:spTree>
    <p:extLst>
      <p:ext uri="{BB962C8B-B14F-4D97-AF65-F5344CB8AC3E}">
        <p14:creationId xmlns:p14="http://schemas.microsoft.com/office/powerpoint/2010/main" val="26237390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Conclusions and Recommendations</a:t>
            </a:r>
            <a:endParaRPr lang="en-US" dirty="0"/>
          </a:p>
        </p:txBody>
      </p:sp>
      <p:sp>
        <p:nvSpPr>
          <p:cNvPr id="7" name="Text Placeholder 6"/>
          <p:cNvSpPr>
            <a:spLocks noGrp="1"/>
          </p:cNvSpPr>
          <p:nvPr>
            <p:ph type="body" idx="1"/>
          </p:nvPr>
        </p:nvSpPr>
        <p:spPr>
          <a:xfrm>
            <a:off x="831850" y="5081286"/>
            <a:ext cx="11072712" cy="1008364"/>
          </a:xfrm>
        </p:spPr>
        <p:txBody>
          <a:bodyPr>
            <a:normAutofit/>
          </a:bodyPr>
          <a:lstStyle/>
          <a:p>
            <a:r>
              <a:rPr lang="en-US" sz="2800" dirty="0" smtClean="0"/>
              <a:t>Much progress accomplished, and many opportunities becoming possible.  Comprehensive pursuit of multiple integrated capabilities is essential.</a:t>
            </a:r>
            <a:endParaRPr lang="en-US" sz="2800" dirty="0"/>
          </a:p>
        </p:txBody>
      </p:sp>
      <p:sp>
        <p:nvSpPr>
          <p:cNvPr id="5" name="Slide Number Placeholder 5"/>
          <p:cNvSpPr>
            <a:spLocks noGrp="1"/>
          </p:cNvSpPr>
          <p:nvPr>
            <p:ph type="sldNum" sz="quarter" idx="12"/>
          </p:nvPr>
        </p:nvSpPr>
        <p:spPr/>
        <p:txBody>
          <a:bodyPr/>
          <a:lstStyle/>
          <a:p>
            <a:fld id="{B31A39DF-61A9-4ACA-B734-536BAC9BE44A}" type="slidenum">
              <a:rPr lang="en-US" smtClean="0"/>
              <a:t>96</a:t>
            </a:fld>
            <a:endParaRPr lang="en-US"/>
          </a:p>
        </p:txBody>
      </p:sp>
      <p:sp>
        <p:nvSpPr>
          <p:cNvPr id="8" name="Action Button: End 7">
            <a:hlinkClick r:id="rId3" action="ppaction://hlinksldjump" highlightClick="1"/>
          </p:cNvPr>
          <p:cNvSpPr/>
          <p:nvPr/>
        </p:nvSpPr>
        <p:spPr>
          <a:xfrm rot="16200000">
            <a:off x="11130742" y="403170"/>
            <a:ext cx="569422" cy="627611"/>
          </a:xfrm>
          <a:prstGeom prst="actionButtonEnd">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99691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Assessment of Current Thinking</a:t>
            </a:r>
            <a:endParaRPr lang="en-US" dirty="0"/>
          </a:p>
        </p:txBody>
      </p:sp>
      <p:sp>
        <p:nvSpPr>
          <p:cNvPr id="3" name="Content Placeholder 2"/>
          <p:cNvSpPr>
            <a:spLocks noGrp="1"/>
          </p:cNvSpPr>
          <p:nvPr>
            <p:ph idx="1"/>
          </p:nvPr>
        </p:nvSpPr>
        <p:spPr/>
        <p:txBody>
          <a:bodyPr>
            <a:normAutofit/>
          </a:bodyPr>
          <a:lstStyle/>
          <a:p>
            <a:r>
              <a:rPr lang="en-US" dirty="0" smtClean="0"/>
              <a:t>Human supervision of potentially lethal autonomous systems is a matter of serious global importance.</a:t>
            </a:r>
          </a:p>
          <a:p>
            <a:r>
              <a:rPr lang="en-US" dirty="0" smtClean="0"/>
              <a:t>Wide consensus is emerging on principles, aspects of the problem, elements of solutions, and need to achieve better capabilities.</a:t>
            </a:r>
          </a:p>
          <a:p>
            <a:r>
              <a:rPr lang="en-US" dirty="0" smtClean="0"/>
              <a:t>Much philosophical concern but few concrete activities are evident.</a:t>
            </a:r>
          </a:p>
          <a:p>
            <a:endParaRPr lang="en-US" dirty="0" smtClean="0"/>
          </a:p>
          <a:p>
            <a:pPr marL="0" indent="0">
              <a:buNone/>
            </a:pPr>
            <a:r>
              <a:rPr lang="en-US" dirty="0" smtClean="0"/>
              <a:t>Ethical Control of Unmanned Systems project appears to provide a needed path towards practice, with the historic role of warfighting professionals more central than ever as weapons autonomy grows.</a:t>
            </a:r>
            <a:endParaRPr lang="en-US" dirty="0"/>
          </a:p>
        </p:txBody>
      </p:sp>
      <p:sp>
        <p:nvSpPr>
          <p:cNvPr id="4"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97</a:t>
            </a:fld>
            <a:endParaRPr lang="en-US"/>
          </a:p>
        </p:txBody>
      </p:sp>
    </p:spTree>
    <p:extLst>
      <p:ext uri="{BB962C8B-B14F-4D97-AF65-F5344CB8AC3E}">
        <p14:creationId xmlns:p14="http://schemas.microsoft.com/office/powerpoint/2010/main" val="19315011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a:xfrm>
            <a:off x="838199" y="1488440"/>
            <a:ext cx="10696575" cy="5161741"/>
          </a:xfrm>
        </p:spPr>
        <p:txBody>
          <a:bodyPr>
            <a:normAutofit/>
          </a:bodyPr>
          <a:lstStyle/>
          <a:p>
            <a:r>
              <a:rPr lang="en-US" dirty="0" smtClean="0"/>
              <a:t>Human supervision is required for any unmanned systems holding potential for lethal force.</a:t>
            </a:r>
          </a:p>
          <a:p>
            <a:pPr lvl="1"/>
            <a:r>
              <a:rPr lang="en-US" dirty="0" smtClean="0"/>
              <a:t>Cannot push “big red shiny AI button” and hope for best – immoral, unlawful.</a:t>
            </a:r>
          </a:p>
          <a:p>
            <a:pPr lvl="1"/>
            <a:r>
              <a:rPr lang="en-US" dirty="0" smtClean="0"/>
              <a:t>Similar imperatives exist for supervising systems holding life-saving potential.</a:t>
            </a:r>
          </a:p>
          <a:p>
            <a:r>
              <a:rPr lang="en-US" dirty="0" smtClean="0"/>
              <a:t>Human control of unmanned systems is possible at long ranges of time-duration and distance through well-defined mission orders.</a:t>
            </a:r>
          </a:p>
          <a:p>
            <a:pPr lvl="1"/>
            <a:r>
              <a:rPr lang="en-US" dirty="0" smtClean="0"/>
              <a:t>Readable and sharable by both humans and unmanned systems.</a:t>
            </a:r>
          </a:p>
          <a:p>
            <a:pPr lvl="1"/>
            <a:r>
              <a:rPr lang="en-US" dirty="0" smtClean="0"/>
              <a:t>Validatable syntax and semantics through </a:t>
            </a:r>
            <a:r>
              <a:rPr lang="en-US" dirty="0"/>
              <a:t>understandable logical </a:t>
            </a:r>
            <a:r>
              <a:rPr lang="en-US" dirty="0" smtClean="0"/>
              <a:t>constraints.</a:t>
            </a:r>
          </a:p>
          <a:p>
            <a:pPr lvl="1"/>
            <a:r>
              <a:rPr lang="en-US" dirty="0" smtClean="0"/>
              <a:t>Testable and confirmable using simulation, visualization, perhaps qualification.</a:t>
            </a:r>
          </a:p>
          <a:p>
            <a:r>
              <a:rPr lang="en-US" dirty="0" smtClean="0"/>
              <a:t>Coherent human-system team approach is feasible and repeatable.</a:t>
            </a:r>
          </a:p>
          <a:p>
            <a:pPr lvl="1"/>
            <a:r>
              <a:rPr lang="en-US" dirty="0" smtClean="0"/>
              <a:t>Semantic Web confirmation can ensure orders are comprehensive, consistent.</a:t>
            </a:r>
          </a:p>
          <a:p>
            <a:pPr lvl="1"/>
            <a:r>
              <a:rPr lang="en-US" dirty="0" smtClean="0"/>
              <a:t>Human role remains essential for life-saving and potentially lethal scenarios.</a:t>
            </a:r>
            <a:endParaRPr lang="en-US" dirty="0"/>
          </a:p>
        </p:txBody>
      </p:sp>
      <p:sp>
        <p:nvSpPr>
          <p:cNvPr id="6"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98</a:t>
            </a:fld>
            <a:endParaRPr lang="en-US"/>
          </a:p>
        </p:txBody>
      </p:sp>
    </p:spTree>
    <p:extLst>
      <p:ext uri="{BB962C8B-B14F-4D97-AF65-F5344CB8AC3E}">
        <p14:creationId xmlns:p14="http://schemas.microsoft.com/office/powerpoint/2010/main" val="188797420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Recommendations for Future Work</a:t>
            </a:r>
            <a:endParaRPr lang="en-US" dirty="0"/>
          </a:p>
        </p:txBody>
      </p:sp>
      <p:sp>
        <p:nvSpPr>
          <p:cNvPr id="3" name="Content Placeholder 2"/>
          <p:cNvSpPr>
            <a:spLocks noGrp="1"/>
          </p:cNvSpPr>
          <p:nvPr>
            <p:ph sz="half" idx="1"/>
          </p:nvPr>
        </p:nvSpPr>
        <p:spPr>
          <a:xfrm>
            <a:off x="838200" y="1825625"/>
            <a:ext cx="5181600" cy="4521142"/>
          </a:xfrm>
        </p:spPr>
        <p:txBody>
          <a:bodyPr>
            <a:normAutofit fontScale="92500" lnSpcReduction="10000"/>
          </a:bodyPr>
          <a:lstStyle/>
          <a:p>
            <a:pPr marL="0" indent="0">
              <a:buNone/>
            </a:pPr>
            <a:r>
              <a:rPr lang="en-US" i="1" dirty="0" smtClean="0"/>
              <a:t>Continued development</a:t>
            </a:r>
          </a:p>
          <a:p>
            <a:r>
              <a:rPr lang="en-US" dirty="0" smtClean="0"/>
              <a:t>Diverse mission exemplars</a:t>
            </a:r>
          </a:p>
          <a:p>
            <a:r>
              <a:rPr lang="en-US" dirty="0" smtClean="0"/>
              <a:t>Software implementations</a:t>
            </a:r>
          </a:p>
          <a:p>
            <a:r>
              <a:rPr lang="en-US" dirty="0" smtClean="0"/>
              <a:t>2D, 3D visualization of results</a:t>
            </a:r>
          </a:p>
          <a:p>
            <a:pPr marL="0" indent="0">
              <a:buNone/>
            </a:pPr>
            <a:endParaRPr lang="en-US" dirty="0" smtClean="0"/>
          </a:p>
          <a:p>
            <a:pPr marL="0" indent="0">
              <a:buNone/>
            </a:pPr>
            <a:r>
              <a:rPr lang="en-US" i="1" dirty="0" smtClean="0"/>
              <a:t>Future capabilities</a:t>
            </a:r>
          </a:p>
          <a:p>
            <a:r>
              <a:rPr lang="en-US" dirty="0"/>
              <a:t>Automatable testing</a:t>
            </a:r>
          </a:p>
          <a:p>
            <a:r>
              <a:rPr lang="en-US" dirty="0" smtClean="0"/>
              <a:t>Field experimentation (FX)</a:t>
            </a:r>
          </a:p>
          <a:p>
            <a:r>
              <a:rPr lang="en-US" dirty="0" smtClean="0"/>
              <a:t>“Qualification” of unmanned systems in virtual environments</a:t>
            </a:r>
            <a:endParaRPr lang="en-US" dirty="0"/>
          </a:p>
        </p:txBody>
      </p:sp>
      <p:sp>
        <p:nvSpPr>
          <p:cNvPr id="4" name="Content Placeholder 3"/>
          <p:cNvSpPr>
            <a:spLocks noGrp="1"/>
          </p:cNvSpPr>
          <p:nvPr>
            <p:ph sz="half" idx="2"/>
          </p:nvPr>
        </p:nvSpPr>
        <p:spPr>
          <a:xfrm>
            <a:off x="6172199" y="1825625"/>
            <a:ext cx="5315989" cy="4521142"/>
          </a:xfrm>
        </p:spPr>
        <p:txBody>
          <a:bodyPr>
            <a:normAutofit fontScale="92500" lnSpcReduction="10000"/>
          </a:bodyPr>
          <a:lstStyle/>
          <a:p>
            <a:pPr marL="0" indent="0">
              <a:buNone/>
            </a:pPr>
            <a:r>
              <a:rPr lang="en-US" i="1" dirty="0" smtClean="0"/>
              <a:t>Outreach</a:t>
            </a:r>
          </a:p>
          <a:p>
            <a:r>
              <a:rPr lang="en-US" dirty="0" smtClean="0"/>
              <a:t>Presentations, publication review</a:t>
            </a:r>
          </a:p>
          <a:p>
            <a:r>
              <a:rPr lang="en-US" dirty="0" smtClean="0"/>
              <a:t>Engagement in key ethical forums</a:t>
            </a:r>
          </a:p>
          <a:p>
            <a:r>
              <a:rPr lang="en-US" dirty="0" smtClean="0"/>
              <a:t>NPS wargame and course support</a:t>
            </a:r>
          </a:p>
          <a:p>
            <a:r>
              <a:rPr lang="en-US" dirty="0" smtClean="0"/>
              <a:t>NPS thesis and dissertation work</a:t>
            </a:r>
          </a:p>
          <a:p>
            <a:endParaRPr lang="en-US" dirty="0"/>
          </a:p>
          <a:p>
            <a:pPr marL="0" indent="0">
              <a:buNone/>
            </a:pPr>
            <a:r>
              <a:rPr lang="en-US" i="1" dirty="0" smtClean="0"/>
              <a:t>Adoption</a:t>
            </a:r>
          </a:p>
          <a:p>
            <a:r>
              <a:rPr lang="en-US" dirty="0" smtClean="0"/>
              <a:t>Support for developmental system</a:t>
            </a:r>
          </a:p>
          <a:p>
            <a:r>
              <a:rPr lang="en-US" dirty="0" smtClean="0"/>
              <a:t>Influence campaign for both C4I and robotics communities of interest</a:t>
            </a:r>
            <a:endParaRPr lang="en-US" dirty="0"/>
          </a:p>
        </p:txBody>
      </p:sp>
      <p:sp>
        <p:nvSpPr>
          <p:cNvPr id="8" name="Slide Number Placeholder 5"/>
          <p:cNvSpPr>
            <a:spLocks noGrp="1"/>
          </p:cNvSpPr>
          <p:nvPr>
            <p:ph type="sldNum" sz="quarter" idx="12"/>
          </p:nvPr>
        </p:nvSpPr>
        <p:spPr>
          <a:xfrm>
            <a:off x="8610600" y="6356350"/>
            <a:ext cx="2743200" cy="365125"/>
          </a:xfrm>
        </p:spPr>
        <p:txBody>
          <a:bodyPr/>
          <a:lstStyle/>
          <a:p>
            <a:fld id="{B31A39DF-61A9-4ACA-B734-536BAC9BE44A}" type="slidenum">
              <a:rPr lang="en-US" smtClean="0"/>
              <a:t>99</a:t>
            </a:fld>
            <a:endParaRPr lang="en-US"/>
          </a:p>
        </p:txBody>
      </p:sp>
    </p:spTree>
    <p:extLst>
      <p:ext uri="{BB962C8B-B14F-4D97-AF65-F5344CB8AC3E}">
        <p14:creationId xmlns:p14="http://schemas.microsoft.com/office/powerpoint/2010/main" val="257410778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17695</TotalTime>
  <Words>8528</Words>
  <Application>Microsoft Office PowerPoint</Application>
  <PresentationFormat>Widescreen</PresentationFormat>
  <Paragraphs>939</Paragraphs>
  <Slides>103</Slides>
  <Notes>103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103</vt:i4>
      </vt:variant>
    </vt:vector>
  </HeadingPairs>
  <TitlesOfParts>
    <vt:vector size="112" baseType="lpstr">
      <vt:lpstr>ＭＳ Ｐゴシック</vt:lpstr>
      <vt:lpstr>Arial</vt:lpstr>
      <vt:lpstr>Calibri</vt:lpstr>
      <vt:lpstr>Calibri Light</vt:lpstr>
      <vt:lpstr>MS Mincho</vt:lpstr>
      <vt:lpstr>Symbol</vt:lpstr>
      <vt:lpstr>Times New Roman</vt:lpstr>
      <vt:lpstr>Wingdings</vt:lpstr>
      <vt:lpstr>Office Theme</vt:lpstr>
      <vt:lpstr>Ethical Control of Unmanned Systems  Ethical Control of Unmanned Systems using  Formal Mission Ontologies for Undersea Warfare</vt:lpstr>
      <vt:lpstr>NDIA 2020 Undersea Warfare Virtual Conference</vt:lpstr>
      <vt:lpstr>Conference theme:  Integrating Combat Power with the Joint Force</vt:lpstr>
      <vt:lpstr>Ethical Control quad chart</vt:lpstr>
      <vt:lpstr>Synopsis: Ethical Control of Unmanned Systems</vt:lpstr>
      <vt:lpstr>Open-Source Licensing for Ethical Control</vt:lpstr>
      <vt:lpstr>Background History</vt:lpstr>
      <vt:lpstr>Key Insights regarding Human Ethical Control</vt:lpstr>
      <vt:lpstr>Ethical Mission Definition and Execution for Maritime Robots Under Human Supervision </vt:lpstr>
      <vt:lpstr>Semantic Web and inferencing technologies for Department of Defense systems</vt:lpstr>
      <vt:lpstr>Description Logic (DL) Rules provide basis for Mission Execution Ontology (MEO)</vt:lpstr>
      <vt:lpstr>Mission Representation using Autonomous Vehicle  Command Language (AVCL)</vt:lpstr>
      <vt:lpstr>Autonomous Vehicle Command Language (AVCL)</vt:lpstr>
      <vt:lpstr>Example AVCL mission agenda, as pseudo-code XML</vt:lpstr>
      <vt:lpstr>Corresponding example: MEAMission.xml using AVCL document</vt:lpstr>
      <vt:lpstr>AVCL mission goals vocabulary (Davis 2015)</vt:lpstr>
      <vt:lpstr>Semantic Web and Mission Execution Ontology (MEO)</vt:lpstr>
      <vt:lpstr>Background: Improving Semantic Representation</vt:lpstr>
      <vt:lpstr>Ontology Spectrum</vt:lpstr>
      <vt:lpstr>Background: Improving Interoperability</vt:lpstr>
      <vt:lpstr>Levels of Conceptual Interoperability</vt:lpstr>
      <vt:lpstr>Background: Semantic Web</vt:lpstr>
      <vt:lpstr>Semantic Web Stack</vt:lpstr>
      <vt:lpstr>Mission Execution Ontology (MEO) Development</vt:lpstr>
      <vt:lpstr>Mission Execution Ontology (MEO) for Ethical Control of Unmanned Systems in Surrogate Scenarios</vt:lpstr>
      <vt:lpstr>Unmanned Vehicle Mission Execution Ontology (MEO)</vt:lpstr>
      <vt:lpstr>PowerPoint Presentation</vt:lpstr>
      <vt:lpstr>PowerPoint Presentation</vt:lpstr>
      <vt:lpstr>Mission Execution Ontology (MEO) source   implemented, tested  using Protégé tool </vt:lpstr>
      <vt:lpstr>Mission Execution Ontology (MEO) source   implemented, tested  using Protégé tool </vt:lpstr>
      <vt:lpstr>Ethical Control of Unmanned Systems in a Surrogate Scenario: Sailor Overboard Mission defined using the MEO Ontology</vt:lpstr>
      <vt:lpstr>Ethical Control Mission Design</vt:lpstr>
      <vt:lpstr>Core Considerations for Artificial Intelligence (AI)</vt:lpstr>
      <vt:lpstr>Not suitable for brute-force numerical computation</vt:lpstr>
      <vt:lpstr>Mission clarity for humans – and robots</vt:lpstr>
      <vt:lpstr>Wrong question, right question </vt:lpstr>
      <vt:lpstr>Observe Orient Decide Act (OODA) Loop</vt:lpstr>
      <vt:lpstr>OODA Significance for Ethical Control</vt:lpstr>
      <vt:lpstr>OODA Clarity for Mission Definitions</vt:lpstr>
      <vt:lpstr>Canonical Ethical Mission Development         1</vt:lpstr>
      <vt:lpstr>OODA Loops for Ethical Control Canonical Missions</vt:lpstr>
      <vt:lpstr>Canonical Ethical Mission Development         2</vt:lpstr>
      <vt:lpstr>Tactical span of control for ship with many robots</vt:lpstr>
      <vt:lpstr>Ship response dilemma</vt:lpstr>
      <vt:lpstr>Exemplar Missions</vt:lpstr>
      <vt:lpstr>Catalog of Exemplar Missions</vt:lpstr>
      <vt:lpstr>Sailor Overboard Mission: Design</vt:lpstr>
      <vt:lpstr>Sailor Overboard Mission: Description</vt:lpstr>
      <vt:lpstr>Sailor overboard, original diagram</vt:lpstr>
      <vt:lpstr>Sailor overboard mission diagram</vt:lpstr>
      <vt:lpstr>SailorOverboard.xml in gitlab.nps.edu version control</vt:lpstr>
      <vt:lpstr>Sailor overboard mission orders AVCL</vt:lpstr>
      <vt:lpstr>Sailor overboard mission .ttl Turtle</vt:lpstr>
      <vt:lpstr>SailorOverboardConverted.ttl Turtle excerpt autogenerated in gitlab.nps.edu version control</vt:lpstr>
      <vt:lpstr>SPARQL mission query MissionQuery_01_GoalBranches.rq</vt:lpstr>
      <vt:lpstr>SPARQL query response SailorOverboardConverted. MissionQuery_01_GoalBranches.rq.txt</vt:lpstr>
      <vt:lpstr>Sailor overboard simulation AUVW</vt:lpstr>
      <vt:lpstr>Lifeboat Tracking Mission: Design</vt:lpstr>
      <vt:lpstr>Lifeboat Tracking Mission: Description</vt:lpstr>
      <vt:lpstr>Lifeboat tracking mission</vt:lpstr>
      <vt:lpstr>SPARQL query response LifeboatTrackingConverted.MissionGoalsQuery_01_GoalBranches.rq.txt</vt:lpstr>
      <vt:lpstr>Pirates Seizing Merchant Mission: Design</vt:lpstr>
      <vt:lpstr>Pirates Seizing Merchant Mission: Description</vt:lpstr>
      <vt:lpstr>Pirates attack merchant ship   1</vt:lpstr>
      <vt:lpstr>Pirates attack merchant ship   2</vt:lpstr>
      <vt:lpstr>Pirates attack merchant ship   3</vt:lpstr>
      <vt:lpstr>PiratesSeizingMerchantDefenseConverted.ttl Turtle excerpt autogenerated in gitlab.nps.edu version control</vt:lpstr>
      <vt:lpstr>SPARQL query response PiratesSeizingMerchantDefenseConverted.MissionGoalsQuery_01_GoalBranches.rq.txt</vt:lpstr>
      <vt:lpstr>Hospital Ship EM Decoy Scenario: Design</vt:lpstr>
      <vt:lpstr>Hospital Ship EM Decoy Missions: Description</vt:lpstr>
      <vt:lpstr>Hospital ship EM Decoy: Opponent Actions</vt:lpstr>
      <vt:lpstr>Hospital ship EM Decoy: Robot Responses</vt:lpstr>
      <vt:lpstr>SPARQL query response resultsHospitalShipEmDecoy1.OpponentConverted.MissionGoalsQuery_01_GoalBranches.rq.txt</vt:lpstr>
      <vt:lpstr>Simulation and Visualization</vt:lpstr>
      <vt:lpstr>Path towards achieving interoperability</vt:lpstr>
      <vt:lpstr>Multiple implementations for scalability</vt:lpstr>
      <vt:lpstr>AUV Workbench</vt:lpstr>
      <vt:lpstr>4 earlier example missions, UUV and USV</vt:lpstr>
      <vt:lpstr>AUV Workbench Demo Mode  2</vt:lpstr>
      <vt:lpstr>Related resources of interest</vt:lpstr>
      <vt:lpstr>Unmanned Maritime Autonomy Architecture (UMAA)</vt:lpstr>
      <vt:lpstr>DoD Directive: Autonomy in Weapon Systems</vt:lpstr>
      <vt:lpstr>Fleet Tactics and Naval Operations</vt:lpstr>
      <vt:lpstr>Network Optional Warfare (NOW)</vt:lpstr>
      <vt:lpstr>Rich Semantic Track (RST)</vt:lpstr>
      <vt:lpstr>Coactive Design and Interdependency Analysis</vt:lpstr>
      <vt:lpstr>Naval Research Advisory Committee (NRAC)</vt:lpstr>
      <vt:lpstr>DoD Artificial Intelligence (AI) Strategy February 2019</vt:lpstr>
      <vt:lpstr>Defense Innovation Board  (DIB) AI Principles Project</vt:lpstr>
      <vt:lpstr>Joint Artificial Intelligence Center (JAIC) https://www.ai.mil</vt:lpstr>
      <vt:lpstr>Execute Against Japan – The US Decision To Conduct Unrestricted Submarine Warfare</vt:lpstr>
      <vt:lpstr>Greg Zacharias: Emerging Technologies, Test and Evaluation (T&amp;E) Implications</vt:lpstr>
      <vt:lpstr>Autonomy &amp; Autonomous Unmanned Systems” Overview, Investment Approach, Opportunities</vt:lpstr>
      <vt:lpstr>Navy Large Unmanned Surface and Undersea Vehicles: Background and Issues for Congress</vt:lpstr>
      <vt:lpstr>Project report published DTIC</vt:lpstr>
      <vt:lpstr>Conclusions and Recommendations</vt:lpstr>
      <vt:lpstr>Assessment of Current Thinking</vt:lpstr>
      <vt:lpstr>Conclusions</vt:lpstr>
      <vt:lpstr>Recommendations for Future Work</vt:lpstr>
      <vt:lpstr>Where must we go next</vt:lpstr>
      <vt:lpstr>Acknowledgements</vt:lpstr>
      <vt:lpstr>Contact</vt:lpstr>
      <vt:lpstr>Ethical Control flyer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Ethical Control of Unmanned Systems  Exemplar Mission Definitions,</dc:title>
  <dc:creator>brutzman</dc:creator>
  <dc:description>Open-source license https://savage.nps.edu/EthicalControl/license.html</dc:description>
  <cp:lastModifiedBy>brutzman</cp:lastModifiedBy>
  <cp:revision>1588</cp:revision>
  <cp:lastPrinted>2020-01-09T21:36:46Z</cp:lastPrinted>
  <dcterms:created xsi:type="dcterms:W3CDTF">2019-12-08T23:17:12Z</dcterms:created>
  <dcterms:modified xsi:type="dcterms:W3CDTF">2020-09-11T07:15:26Z</dcterms:modified>
</cp:coreProperties>
</file>